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57"/>
  </p:handoutMasterIdLst>
  <p:sldIdLst>
    <p:sldId id="455" r:id="rId2"/>
    <p:sldId id="831" r:id="rId3"/>
    <p:sldId id="865" r:id="rId4"/>
    <p:sldId id="866" r:id="rId5"/>
    <p:sldId id="867" r:id="rId6"/>
    <p:sldId id="868" r:id="rId7"/>
    <p:sldId id="873" r:id="rId8"/>
    <p:sldId id="830" r:id="rId9"/>
    <p:sldId id="829" r:id="rId10"/>
    <p:sldId id="859" r:id="rId11"/>
    <p:sldId id="860" r:id="rId12"/>
    <p:sldId id="888" r:id="rId13"/>
    <p:sldId id="874" r:id="rId14"/>
    <p:sldId id="876" r:id="rId15"/>
    <p:sldId id="877" r:id="rId16"/>
    <p:sldId id="878" r:id="rId17"/>
    <p:sldId id="879" r:id="rId18"/>
    <p:sldId id="935" r:id="rId19"/>
    <p:sldId id="850" r:id="rId20"/>
    <p:sldId id="881" r:id="rId21"/>
    <p:sldId id="853" r:id="rId22"/>
    <p:sldId id="809" r:id="rId23"/>
    <p:sldId id="894" r:id="rId24"/>
    <p:sldId id="891" r:id="rId25"/>
    <p:sldId id="846" r:id="rId26"/>
    <p:sldId id="840" r:id="rId27"/>
    <p:sldId id="837" r:id="rId28"/>
    <p:sldId id="895" r:id="rId29"/>
    <p:sldId id="896" r:id="rId30"/>
    <p:sldId id="916" r:id="rId31"/>
    <p:sldId id="931" r:id="rId32"/>
    <p:sldId id="933" r:id="rId33"/>
    <p:sldId id="899" r:id="rId34"/>
    <p:sldId id="915" r:id="rId35"/>
    <p:sldId id="913" r:id="rId36"/>
    <p:sldId id="901" r:id="rId37"/>
    <p:sldId id="927" r:id="rId38"/>
    <p:sldId id="928" r:id="rId39"/>
    <p:sldId id="929" r:id="rId40"/>
    <p:sldId id="930" r:id="rId41"/>
    <p:sldId id="841" r:id="rId42"/>
    <p:sldId id="902" r:id="rId43"/>
    <p:sldId id="903" r:id="rId44"/>
    <p:sldId id="904" r:id="rId45"/>
    <p:sldId id="906" r:id="rId46"/>
    <p:sldId id="907" r:id="rId47"/>
    <p:sldId id="936" r:id="rId48"/>
    <p:sldId id="911" r:id="rId49"/>
    <p:sldId id="909" r:id="rId50"/>
    <p:sldId id="910" r:id="rId51"/>
    <p:sldId id="845" r:id="rId52"/>
    <p:sldId id="821" r:id="rId53"/>
    <p:sldId id="939" r:id="rId54"/>
    <p:sldId id="938" r:id="rId55"/>
    <p:sldId id="94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030A0"/>
    <a:srgbClr val="000000"/>
    <a:srgbClr val="F67912"/>
    <a:srgbClr val="C00000"/>
    <a:srgbClr val="6F6F74"/>
    <a:srgbClr val="A162D0"/>
    <a:srgbClr val="FFC000"/>
    <a:srgbClr val="FFFFFF"/>
    <a:srgbClr val="003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4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CE7C-AB0C-1EFA-0C2B-19E434F221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A0085-1798-FEE2-9765-08F787FFD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9279F-C9A8-439E-B76B-E368D2AD414D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2C2D0-70FE-1227-8BFA-DEF74835D1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413A2-3550-3C62-C8CB-8B585A2379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ADFA-744E-4EA7-B991-D1FABEA08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0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yellow pattern&#10;&#10;Description automatically generated">
            <a:extLst>
              <a:ext uri="{FF2B5EF4-FFF2-40B4-BE49-F238E27FC236}">
                <a16:creationId xmlns:a16="http://schemas.microsoft.com/office/drawing/2014/main" id="{B8098C10-1773-4B4E-87F9-13EE0481272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052077" y="3029887"/>
            <a:ext cx="6858000" cy="7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4.png"/><Relationship Id="rId3" Type="http://schemas.microsoft.com/office/2017/06/relationships/model3d" Target="../media/model3d1.glb"/><Relationship Id="rId7" Type="http://schemas.openxmlformats.org/officeDocument/2006/relationships/image" Target="../media/image54.png"/><Relationship Id="rId12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8.png"/><Relationship Id="rId5" Type="http://schemas.openxmlformats.org/officeDocument/2006/relationships/image" Target="../media/image61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53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5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66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5.png"/><Relationship Id="rId5" Type="http://schemas.openxmlformats.org/officeDocument/2006/relationships/image" Target="../media/image54.png"/><Relationship Id="rId15" Type="http://schemas.openxmlformats.org/officeDocument/2006/relationships/image" Target="../media/image70.png"/><Relationship Id="rId10" Type="http://schemas.openxmlformats.org/officeDocument/2006/relationships/image" Target="../media/image64.png"/><Relationship Id="rId4" Type="http://schemas.openxmlformats.org/officeDocument/2006/relationships/image" Target="../media/image62.png"/><Relationship Id="rId9" Type="http://schemas.openxmlformats.org/officeDocument/2006/relationships/image" Target="../media/image63.png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840.png"/><Relationship Id="rId5" Type="http://schemas.openxmlformats.org/officeDocument/2006/relationships/image" Target="../media/image89.pn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8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30.png"/><Relationship Id="rId18" Type="http://schemas.openxmlformats.org/officeDocument/2006/relationships/image" Target="../media/image98.png"/><Relationship Id="rId21" Type="http://schemas.openxmlformats.org/officeDocument/2006/relationships/image" Target="../media/image101.png"/><Relationship Id="rId7" Type="http://schemas.openxmlformats.org/officeDocument/2006/relationships/image" Target="../media/image580.png"/><Relationship Id="rId12" Type="http://schemas.openxmlformats.org/officeDocument/2006/relationships/image" Target="../media/image920.png"/><Relationship Id="rId17" Type="http://schemas.openxmlformats.org/officeDocument/2006/relationships/image" Target="../media/image97.png"/><Relationship Id="rId2" Type="http://schemas.openxmlformats.org/officeDocument/2006/relationships/image" Target="../media/image60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911.png"/><Relationship Id="rId15" Type="http://schemas.openxmlformats.org/officeDocument/2006/relationships/image" Target="../media/image950.png"/><Relationship Id="rId10" Type="http://schemas.openxmlformats.org/officeDocument/2006/relationships/image" Target="../media/image900.png"/><Relationship Id="rId19" Type="http://schemas.openxmlformats.org/officeDocument/2006/relationships/image" Target="../media/image99.png"/><Relationship Id="rId4" Type="http://schemas.openxmlformats.org/officeDocument/2006/relationships/image" Target="../media/image550.png"/><Relationship Id="rId9" Type="http://schemas.openxmlformats.org/officeDocument/2006/relationships/image" Target="../media/image890.png"/><Relationship Id="rId14" Type="http://schemas.openxmlformats.org/officeDocument/2006/relationships/image" Target="../media/image940.png"/><Relationship Id="rId22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18" Type="http://schemas.openxmlformats.org/officeDocument/2006/relationships/image" Target="../media/image107.png"/><Relationship Id="rId26" Type="http://schemas.openxmlformats.org/officeDocument/2006/relationships/image" Target="../media/image102.png"/><Relationship Id="rId21" Type="http://schemas.openxmlformats.org/officeDocument/2006/relationships/image" Target="../media/image97.png"/><Relationship Id="rId7" Type="http://schemas.openxmlformats.org/officeDocument/2006/relationships/image" Target="../media/image580.png"/><Relationship Id="rId12" Type="http://schemas.openxmlformats.org/officeDocument/2006/relationships/image" Target="../media/image920.png"/><Relationship Id="rId17" Type="http://schemas.openxmlformats.org/officeDocument/2006/relationships/image" Target="../media/image930.png"/><Relationship Id="rId25" Type="http://schemas.openxmlformats.org/officeDocument/2006/relationships/image" Target="../media/image101.png"/><Relationship Id="rId16" Type="http://schemas.openxmlformats.org/officeDocument/2006/relationships/image" Target="../media/image94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911.png"/><Relationship Id="rId24" Type="http://schemas.openxmlformats.org/officeDocument/2006/relationships/image" Target="../media/image100.png"/><Relationship Id="rId15" Type="http://schemas.openxmlformats.org/officeDocument/2006/relationships/image" Target="../media/image105.png"/><Relationship Id="rId23" Type="http://schemas.openxmlformats.org/officeDocument/2006/relationships/image" Target="../media/image99.png"/><Relationship Id="rId10" Type="http://schemas.openxmlformats.org/officeDocument/2006/relationships/image" Target="../media/image900.png"/><Relationship Id="rId19" Type="http://schemas.openxmlformats.org/officeDocument/2006/relationships/image" Target="../media/image950.png"/><Relationship Id="rId4" Type="http://schemas.openxmlformats.org/officeDocument/2006/relationships/image" Target="../media/image550.png"/><Relationship Id="rId9" Type="http://schemas.openxmlformats.org/officeDocument/2006/relationships/image" Target="../media/image890.png"/><Relationship Id="rId14" Type="http://schemas.openxmlformats.org/officeDocument/2006/relationships/image" Target="../media/image104.png"/><Relationship Id="rId22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40.png"/><Relationship Id="rId7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5.png"/><Relationship Id="rId9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3" Type="http://schemas.openxmlformats.org/officeDocument/2006/relationships/image" Target="../media/image1140.png"/><Relationship Id="rId7" Type="http://schemas.openxmlformats.org/officeDocument/2006/relationships/image" Target="../media/image121.png"/><Relationship Id="rId12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7.png"/><Relationship Id="rId5" Type="http://schemas.openxmlformats.org/officeDocument/2006/relationships/image" Target="../media/image119.png"/><Relationship Id="rId15" Type="http://schemas.openxmlformats.org/officeDocument/2006/relationships/image" Target="../media/image122.png"/><Relationship Id="rId10" Type="http://schemas.openxmlformats.org/officeDocument/2006/relationships/image" Target="../media/image126.png"/><Relationship Id="rId4" Type="http://schemas.openxmlformats.org/officeDocument/2006/relationships/image" Target="../media/image115.png"/><Relationship Id="rId9" Type="http://schemas.openxmlformats.org/officeDocument/2006/relationships/image" Target="../media/image123.png"/><Relationship Id="rId1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26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microsoft.com/office/2017/06/relationships/model3d" Target="../media/model3d1.glb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6.png"/><Relationship Id="rId7" Type="http://schemas.openxmlformats.org/officeDocument/2006/relationships/image" Target="../media/image141.png"/><Relationship Id="rId12" Type="http://schemas.openxmlformats.org/officeDocument/2006/relationships/image" Target="../media/image15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50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" Type="http://schemas.openxmlformats.org/officeDocument/2006/relationships/image" Target="../media/image158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image" Target="../media/image157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3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Освітлення Фонга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Світло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44F5F9-682F-DC97-64B2-1076E1AE6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61253" cy="4351337"/>
          </a:xfrm>
        </p:spPr>
        <p:txBody>
          <a:bodyPr>
            <a:normAutofit/>
          </a:bodyPr>
          <a:lstStyle/>
          <a:p>
            <a:r>
              <a:rPr lang="uk-UA" dirty="0"/>
              <a:t>Світло також може до</a:t>
            </a:r>
            <a:r>
              <a:rPr lang="en-US" dirty="0"/>
              <a:t>x</a:t>
            </a:r>
            <a:r>
              <a:rPr lang="uk-UA" dirty="0"/>
              <a:t>одити до камери або ока різними шляхами</a:t>
            </a:r>
            <a:r>
              <a:rPr lang="en-US" dirty="0"/>
              <a:t>. </a:t>
            </a:r>
            <a:r>
              <a:rPr lang="uk-UA" dirty="0"/>
              <a:t>Існують три категорії шляхів</a:t>
            </a:r>
            <a:r>
              <a:rPr lang="en-US" dirty="0"/>
              <a:t>:</a:t>
            </a:r>
          </a:p>
          <a:p>
            <a:pPr lvl="1"/>
            <a:r>
              <a:rPr lang="uk-UA" dirty="0"/>
              <a:t>Світло яке не перетинає жодних об</a:t>
            </a:r>
            <a:r>
              <a:rPr lang="en-US" dirty="0"/>
              <a:t>’</a:t>
            </a:r>
            <a:r>
              <a:rPr lang="uk-UA" dirty="0"/>
              <a:t>єктів у своєму шляху до камери</a:t>
            </a:r>
          </a:p>
        </p:txBody>
      </p:sp>
      <p:sp>
        <p:nvSpPr>
          <p:cNvPr id="3" name="Sun 2">
            <a:extLst>
              <a:ext uri="{FF2B5EF4-FFF2-40B4-BE49-F238E27FC236}">
                <a16:creationId xmlns:a16="http://schemas.microsoft.com/office/drawing/2014/main" id="{FA2DCC2F-7A1B-3EC6-7301-B99E61063303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amera">
                <a:extLst>
                  <a:ext uri="{FF2B5EF4-FFF2-40B4-BE49-F238E27FC236}">
                    <a16:creationId xmlns:a16="http://schemas.microsoft.com/office/drawing/2014/main" id="{F78A64F7-8E21-FBFC-A2F8-720E37F2C4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0266588"/>
                  </p:ext>
                </p:extLst>
              </p:nvPr>
            </p:nvGraphicFramePr>
            <p:xfrm>
              <a:off x="6199398" y="1891758"/>
              <a:ext cx="564656" cy="9096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656" cy="909682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8677" ay="95265" az="53507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amera">
                <a:extLst>
                  <a:ext uri="{FF2B5EF4-FFF2-40B4-BE49-F238E27FC236}">
                    <a16:creationId xmlns:a16="http://schemas.microsoft.com/office/drawing/2014/main" id="{F78A64F7-8E21-FBFC-A2F8-720E37F2C4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9398" y="1891758"/>
                <a:ext cx="564656" cy="909682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E0FB6A-A9C1-65B8-2EAC-D6A75A97D0DB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1E7B4-C5E0-C4CB-CBC0-E7B3ADFA6312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70F82D-759C-288B-0630-DFEF22429E10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69FA3-1D87-DA5B-AB24-6F6BA40B99D9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BDD073-F125-D553-B44A-4813B3E015F2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A66E98-C8D8-C898-6EDD-F99B15867721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BF75C8-192D-A832-DFFE-513EB5DEC3A1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97B074-45EF-804D-6B52-75E5368B3A72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E3BBBE-7BDE-5F7B-0151-937AF98E0140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98F833-B8AC-77CB-B580-29B8F75C64F6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8600D-9046-F07F-1849-7EC901616026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732347-60BD-642D-39DF-77F24B85592B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5F5807-8299-6438-FFF5-F4E7BF1B1A99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470552-1CCF-FBDB-01D2-9D3EBB36F612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7F8D53-16E7-F8CF-7242-02EEDEFB7A20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6764054" y="1884839"/>
            <a:ext cx="4604498" cy="4617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15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Світло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44F5F9-682F-DC97-64B2-1076E1AE6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61253" cy="4351337"/>
          </a:xfrm>
        </p:spPr>
        <p:txBody>
          <a:bodyPr>
            <a:normAutofit/>
          </a:bodyPr>
          <a:lstStyle/>
          <a:p>
            <a:r>
              <a:rPr lang="uk-UA" dirty="0"/>
              <a:t>Світло також може до</a:t>
            </a:r>
            <a:r>
              <a:rPr lang="en-US" dirty="0"/>
              <a:t>x</a:t>
            </a:r>
            <a:r>
              <a:rPr lang="uk-UA" dirty="0"/>
              <a:t>одити до камери або ока різними шляхами</a:t>
            </a:r>
            <a:r>
              <a:rPr lang="en-US" dirty="0"/>
              <a:t>. </a:t>
            </a:r>
            <a:r>
              <a:rPr lang="uk-UA" dirty="0"/>
              <a:t>Існують три категорії шляхів</a:t>
            </a:r>
            <a:r>
              <a:rPr lang="en-US" dirty="0"/>
              <a:t>:</a:t>
            </a:r>
          </a:p>
          <a:p>
            <a:pPr lvl="1"/>
            <a:r>
              <a:rPr lang="uk-UA" dirty="0"/>
              <a:t>Світло яке не перетинає жодних об</a:t>
            </a:r>
            <a:r>
              <a:rPr lang="en-US" dirty="0"/>
              <a:t>’</a:t>
            </a:r>
            <a:r>
              <a:rPr lang="uk-UA" dirty="0"/>
              <a:t>єктів у своєму шляху до камери</a:t>
            </a:r>
          </a:p>
          <a:p>
            <a:pPr lvl="1"/>
            <a:r>
              <a:rPr lang="uk-UA" dirty="0"/>
              <a:t>Пряме освітлення</a:t>
            </a:r>
            <a:r>
              <a:rPr lang="en-US" dirty="0"/>
              <a:t>/direct lighting</a:t>
            </a:r>
            <a:endParaRPr lang="uk-UA" dirty="0"/>
          </a:p>
        </p:txBody>
      </p:sp>
      <p:sp>
        <p:nvSpPr>
          <p:cNvPr id="3" name="Sun 2">
            <a:extLst>
              <a:ext uri="{FF2B5EF4-FFF2-40B4-BE49-F238E27FC236}">
                <a16:creationId xmlns:a16="http://schemas.microsoft.com/office/drawing/2014/main" id="{FA2DCC2F-7A1B-3EC6-7301-B99E61063303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amera">
                <a:extLst>
                  <a:ext uri="{FF2B5EF4-FFF2-40B4-BE49-F238E27FC236}">
                    <a16:creationId xmlns:a16="http://schemas.microsoft.com/office/drawing/2014/main" id="{F78A64F7-8E21-FBFC-A2F8-720E37F2C4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amera">
                <a:extLst>
                  <a:ext uri="{FF2B5EF4-FFF2-40B4-BE49-F238E27FC236}">
                    <a16:creationId xmlns:a16="http://schemas.microsoft.com/office/drawing/2014/main" id="{F78A64F7-8E21-FBFC-A2F8-720E37F2C4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E0FB6A-A9C1-65B8-2EAC-D6A75A97D0DB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1E7B4-C5E0-C4CB-CBC0-E7B3ADFA6312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70F82D-759C-288B-0630-DFEF22429E10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69FA3-1D87-DA5B-AB24-6F6BA40B99D9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BDD073-F125-D553-B44A-4813B3E015F2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A66E98-C8D8-C898-6EDD-F99B15867721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BF75C8-192D-A832-DFFE-513EB5DEC3A1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97B074-45EF-804D-6B52-75E5368B3A72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E3BBBE-7BDE-5F7B-0151-937AF98E0140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98F833-B8AC-77CB-B580-29B8F75C64F6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8600D-9046-F07F-1849-7EC901616026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732347-60BD-642D-39DF-77F24B85592B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5F5807-8299-6438-FFF5-F4E7BF1B1A99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470552-1CCF-FBDB-01D2-9D3EBB36F612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7F8D53-16E7-F8CF-7242-02EEDEFB7A20}"/>
              </a:ext>
            </a:extLst>
          </p:cNvPr>
          <p:cNvCxnSpPr>
            <a:cxnSpLocks/>
          </p:cNvCxnSpPr>
          <p:nvPr/>
        </p:nvCxnSpPr>
        <p:spPr>
          <a:xfrm flipH="1">
            <a:off x="10052384" y="1937084"/>
            <a:ext cx="1473869" cy="20032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9762C9-9038-1A52-59AC-AD657C7B39D3}"/>
              </a:ext>
            </a:extLst>
          </p:cNvPr>
          <p:cNvSpPr txBox="1"/>
          <p:nvPr/>
        </p:nvSpPr>
        <p:spPr>
          <a:xfrm>
            <a:off x="7791618" y="642802"/>
            <a:ext cx="2187283" cy="147732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 світло, яке раз взаємодіє з об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єктом, та відбивається просто до камери.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696158-1C1B-DF17-392D-B731B57ADBD3}"/>
              </a:ext>
            </a:extLst>
          </p:cNvPr>
          <p:cNvCxnSpPr>
            <a:cxnSpLocks/>
          </p:cNvCxnSpPr>
          <p:nvPr/>
        </p:nvCxnSpPr>
        <p:spPr>
          <a:xfrm flipH="1" flipV="1">
            <a:off x="6708677" y="2430379"/>
            <a:ext cx="3350435" cy="150996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2280D0-1AD0-689B-C691-7FF350347351}"/>
              </a:ext>
            </a:extLst>
          </p:cNvPr>
          <p:cNvSpPr txBox="1"/>
          <p:nvPr/>
        </p:nvSpPr>
        <p:spPr>
          <a:xfrm>
            <a:off x="7219139" y="4891955"/>
            <a:ext cx="2187283" cy="120032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Більшість світла, якого ми бачимо у реальному світі, є прямими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28805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Світло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44F5F9-682F-DC97-64B2-1076E1AE6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61253" cy="4351337"/>
          </a:xfrm>
        </p:spPr>
        <p:txBody>
          <a:bodyPr>
            <a:normAutofit/>
          </a:bodyPr>
          <a:lstStyle/>
          <a:p>
            <a:r>
              <a:rPr lang="uk-UA" dirty="0"/>
              <a:t>Світло також може до</a:t>
            </a:r>
            <a:r>
              <a:rPr lang="en-US" dirty="0"/>
              <a:t>x</a:t>
            </a:r>
            <a:r>
              <a:rPr lang="uk-UA" dirty="0"/>
              <a:t>одити до камери або ока різними шляхами</a:t>
            </a:r>
            <a:r>
              <a:rPr lang="en-US" dirty="0"/>
              <a:t>. </a:t>
            </a:r>
            <a:r>
              <a:rPr lang="uk-UA" dirty="0"/>
              <a:t>Існують три категорії шляхів</a:t>
            </a:r>
            <a:r>
              <a:rPr lang="en-US" dirty="0"/>
              <a:t>:</a:t>
            </a:r>
          </a:p>
          <a:p>
            <a:pPr lvl="1"/>
            <a:r>
              <a:rPr lang="uk-UA" dirty="0"/>
              <a:t>Світло яке не перетинає жодних об</a:t>
            </a:r>
            <a:r>
              <a:rPr lang="en-US" dirty="0"/>
              <a:t>’</a:t>
            </a:r>
            <a:r>
              <a:rPr lang="uk-UA" dirty="0"/>
              <a:t>єктів у своєму шляху до камери</a:t>
            </a:r>
          </a:p>
          <a:p>
            <a:pPr lvl="1"/>
            <a:r>
              <a:rPr lang="uk-UA" dirty="0"/>
              <a:t>Пряме освітлення</a:t>
            </a:r>
            <a:r>
              <a:rPr lang="en-US" dirty="0"/>
              <a:t>/direct lighting</a:t>
            </a:r>
            <a:endParaRPr lang="uk-UA" dirty="0"/>
          </a:p>
          <a:p>
            <a:pPr lvl="1"/>
            <a:r>
              <a:rPr lang="uk-UA" dirty="0"/>
              <a:t>Непряме освітлення</a:t>
            </a:r>
            <a:r>
              <a:rPr lang="en-US" dirty="0"/>
              <a:t>/indirect lighting</a:t>
            </a:r>
            <a:endParaRPr lang="uk-UA" dirty="0"/>
          </a:p>
          <a:p>
            <a:r>
              <a:rPr lang="uk-UA" dirty="0"/>
              <a:t>Непряме освітлення надто складне для точного обчислення, порівняно з усіма іншими шляхами світла в цих категоріях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1B97D500-2537-2E05-DA03-68AF92DAF569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A81E20B7-8662-47CE-5045-9821C259F4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A81E20B7-8662-47CE-5045-9821C259F4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BF3C5-7E37-952B-4D6C-EA42690EDACC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F15180-6E4A-29F4-A93F-4C07B310E610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3F169D-BDF8-2918-03FF-802488D939F7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93B88C-2237-EC07-3428-42A7E1585208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7EC979-8CD1-2603-0283-B09C7F7EDA46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A8833B-BD17-8B34-7BC3-8D6A8E574AC9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3FD1F-D8B9-F070-3CFA-61D45922E4D3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029A52-4593-D11C-CD72-4E9D694CC7BE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AA4AAD-012E-F26B-995D-A5C32CAED2B7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9CE1BF-F238-B997-01F4-1237D2FB3A1B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0896E8-B598-42DB-8E36-7629C3CD0CC5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7658B9-F728-9EB2-D4BD-916497276FE1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C27EB8-4776-D2E5-F805-9CE7E1428084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B95C37-65E8-9B59-B89E-C439F712A1B7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rgbClr val="D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79345-2666-5CAC-D477-0A476F5F4365}"/>
              </a:ext>
            </a:extLst>
          </p:cNvPr>
          <p:cNvSpPr/>
          <p:nvPr/>
        </p:nvSpPr>
        <p:spPr>
          <a:xfrm>
            <a:off x="8736422" y="468791"/>
            <a:ext cx="1119977" cy="84309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A53128-E56F-39E1-25C6-0538207215DE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9296411" y="1311886"/>
            <a:ext cx="2072141" cy="61816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5DD683-0279-8A05-A16D-6676EC84B6AD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9196517" y="1311886"/>
            <a:ext cx="99894" cy="267658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B7D040-BCA6-0948-F4EC-497C4070328E}"/>
              </a:ext>
            </a:extLst>
          </p:cNvPr>
          <p:cNvCxnSpPr>
            <a:cxnSpLocks/>
          </p:cNvCxnSpPr>
          <p:nvPr/>
        </p:nvCxnSpPr>
        <p:spPr>
          <a:xfrm flipH="1" flipV="1">
            <a:off x="6736122" y="2468038"/>
            <a:ext cx="2460395" cy="1520431"/>
          </a:xfrm>
          <a:prstGeom prst="straightConnector1">
            <a:avLst/>
          </a:prstGeom>
          <a:ln w="28575">
            <a:solidFill>
              <a:srgbClr val="96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94C5460-EE77-F3E1-11FA-2BEE07E0CF3B}"/>
              </a:ext>
            </a:extLst>
          </p:cNvPr>
          <p:cNvSpPr txBox="1"/>
          <p:nvPr/>
        </p:nvSpPr>
        <p:spPr>
          <a:xfrm>
            <a:off x="4921817" y="393690"/>
            <a:ext cx="3550707" cy="9233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 світло, яке відбивається між різними об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єктами перед тим, як доходить до камери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48152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Світло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35753" cy="4351337"/>
          </a:xfrm>
        </p:spPr>
        <p:txBody>
          <a:bodyPr>
            <a:normAutofit/>
          </a:bodyPr>
          <a:lstStyle/>
          <a:p>
            <a:r>
              <a:rPr lang="uk-UA" dirty="0"/>
              <a:t>Моделювання усіх можливих взаємодій променів у сцені є дуже складним завданням</a:t>
            </a:r>
          </a:p>
          <a:p>
            <a:r>
              <a:rPr lang="uk-UA" dirty="0"/>
              <a:t>Джерело світла може випускати більони променів, на частину поверхні, яка тільки займає один піксель у камері</a:t>
            </a:r>
          </a:p>
          <a:p>
            <a:pPr lvl="1"/>
            <a:r>
              <a:rPr lang="uk-UA" dirty="0"/>
              <a:t>Обчислювати це все просто не можливо, програма ніколи не завершила б розрахунок одного кадру</a:t>
            </a:r>
          </a:p>
          <a:p>
            <a:r>
              <a:rPr lang="uk-UA" dirty="0"/>
              <a:t>Тому ми використовуватимемо модель </a:t>
            </a:r>
            <a:r>
              <a:rPr lang="uk-UA" b="1" dirty="0"/>
              <a:t>Фонга</a:t>
            </a:r>
            <a:r>
              <a:rPr lang="en-US" b="1" dirty="0"/>
              <a:t>/Phong</a:t>
            </a:r>
            <a:r>
              <a:rPr lang="uk-UA" dirty="0"/>
              <a:t>, яка застосовує </a:t>
            </a:r>
            <a:r>
              <a:rPr lang="en-US" dirty="0"/>
              <a:t>3</a:t>
            </a:r>
            <a:r>
              <a:rPr lang="uk-UA" dirty="0"/>
              <a:t> спрощень щоби забезпечити обчислювання освітлення сцени в </a:t>
            </a:r>
            <a:r>
              <a:rPr lang="en-US" dirty="0"/>
              <a:t>“</a:t>
            </a:r>
            <a:r>
              <a:rPr lang="uk-UA" dirty="0"/>
              <a:t>реальному часі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uk-UA" dirty="0"/>
          </a:p>
        </p:txBody>
      </p:sp>
      <p:sp>
        <p:nvSpPr>
          <p:cNvPr id="9" name="Sun 8">
            <a:extLst>
              <a:ext uri="{FF2B5EF4-FFF2-40B4-BE49-F238E27FC236}">
                <a16:creationId xmlns:a16="http://schemas.microsoft.com/office/drawing/2014/main" id="{83BBC4B9-E665-053A-C512-2704B67C07D5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amera">
                <a:extLst>
                  <a:ext uri="{FF2B5EF4-FFF2-40B4-BE49-F238E27FC236}">
                    <a16:creationId xmlns:a16="http://schemas.microsoft.com/office/drawing/2014/main" id="{54C764A6-DEDA-F2A5-7D7B-E0E37AEC99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amera">
                <a:extLst>
                  <a:ext uri="{FF2B5EF4-FFF2-40B4-BE49-F238E27FC236}">
                    <a16:creationId xmlns:a16="http://schemas.microsoft.com/office/drawing/2014/main" id="{54C764A6-DEDA-F2A5-7D7B-E0E37AEC9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03F0C8-DCF4-261D-C6C9-4CBC7B53253E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BC166B-FC35-F92F-1E26-D1A90D728D99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4C3D17-BA09-E9DC-92AA-F4993EA31D73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6B598F-4E34-BE8C-CA52-467E5C5BAAB0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FC6F1-C387-1EBD-763B-297C549CEBF8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9D7A0B-11AB-A9D3-488B-E90392451954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D96226-0D97-B0C6-C003-AC33B5C363B6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7842F9-EA8B-23A9-6C51-7B2A38C5DFCB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1E6954-AADC-246F-F3C8-3F411F438737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A9F866-5BAA-9DA5-A76E-F1AC43983B9A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5A6745-D23A-D532-669B-5EE3E81540C3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E550348-964B-7584-7111-92598888695E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2939A7-52B3-AC25-B2E4-A49EC452B6AA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D81F864-1E3A-E95F-C393-7BE5D1A61DAC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829EA0-E3C2-4F0E-116B-4BBA1063A38D}"/>
              </a:ext>
            </a:extLst>
          </p:cNvPr>
          <p:cNvCxnSpPr>
            <a:cxnSpLocks/>
          </p:cNvCxnSpPr>
          <p:nvPr/>
        </p:nvCxnSpPr>
        <p:spPr>
          <a:xfrm flipH="1">
            <a:off x="8958226" y="1884839"/>
            <a:ext cx="2410326" cy="218785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7D44C5-F0D8-7778-92D2-33C0188EA4E3}"/>
              </a:ext>
            </a:extLst>
          </p:cNvPr>
          <p:cNvCxnSpPr>
            <a:cxnSpLocks/>
          </p:cNvCxnSpPr>
          <p:nvPr/>
        </p:nvCxnSpPr>
        <p:spPr>
          <a:xfrm flipH="1" flipV="1">
            <a:off x="6699547" y="2460459"/>
            <a:ext cx="2258679" cy="16002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F7A53E-C2D3-DBE9-B4BD-8006C28AF9D2}"/>
              </a:ext>
            </a:extLst>
          </p:cNvPr>
          <p:cNvCxnSpPr>
            <a:cxnSpLocks/>
          </p:cNvCxnSpPr>
          <p:nvPr/>
        </p:nvCxnSpPr>
        <p:spPr>
          <a:xfrm flipH="1">
            <a:off x="10299744" y="2026308"/>
            <a:ext cx="1200604" cy="19862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B8353C4-F73A-E769-2310-9D8B7F874B62}"/>
              </a:ext>
            </a:extLst>
          </p:cNvPr>
          <p:cNvCxnSpPr>
            <a:cxnSpLocks/>
          </p:cNvCxnSpPr>
          <p:nvPr/>
        </p:nvCxnSpPr>
        <p:spPr>
          <a:xfrm flipH="1">
            <a:off x="10007525" y="4033685"/>
            <a:ext cx="297714" cy="1804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E90FDBA-82B7-7BFE-1344-25648D28A0C5}"/>
              </a:ext>
            </a:extLst>
          </p:cNvPr>
          <p:cNvCxnSpPr>
            <a:cxnSpLocks/>
          </p:cNvCxnSpPr>
          <p:nvPr/>
        </p:nvCxnSpPr>
        <p:spPr>
          <a:xfrm>
            <a:off x="10007525" y="4213059"/>
            <a:ext cx="230058" cy="25065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13895E1-3E66-A2B4-652F-785A14FEED03}"/>
              </a:ext>
            </a:extLst>
          </p:cNvPr>
          <p:cNvCxnSpPr>
            <a:cxnSpLocks/>
          </p:cNvCxnSpPr>
          <p:nvPr/>
        </p:nvCxnSpPr>
        <p:spPr>
          <a:xfrm flipH="1">
            <a:off x="10122554" y="4463716"/>
            <a:ext cx="115029" cy="23014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F446BA3-3CD8-102D-34D2-65211B8D32C4}"/>
              </a:ext>
            </a:extLst>
          </p:cNvPr>
          <p:cNvCxnSpPr>
            <a:cxnSpLocks/>
          </p:cNvCxnSpPr>
          <p:nvPr/>
        </p:nvCxnSpPr>
        <p:spPr>
          <a:xfrm flipH="1" flipV="1">
            <a:off x="9818481" y="4552390"/>
            <a:ext cx="320840" cy="14146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0A7A27-A65E-93F3-C6BB-4100D78C80F2}"/>
              </a:ext>
            </a:extLst>
          </p:cNvPr>
          <p:cNvCxnSpPr>
            <a:cxnSpLocks/>
          </p:cNvCxnSpPr>
          <p:nvPr/>
        </p:nvCxnSpPr>
        <p:spPr>
          <a:xfrm>
            <a:off x="9818481" y="4552390"/>
            <a:ext cx="75837" cy="30235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C557845-9141-5D27-E9F0-3B08F21237D5}"/>
              </a:ext>
            </a:extLst>
          </p:cNvPr>
          <p:cNvCxnSpPr>
            <a:cxnSpLocks/>
          </p:cNvCxnSpPr>
          <p:nvPr/>
        </p:nvCxnSpPr>
        <p:spPr>
          <a:xfrm flipH="1">
            <a:off x="9497641" y="4854743"/>
            <a:ext cx="396677" cy="8867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8DCE5C0-4109-595F-4BF2-D56A35BE1655}"/>
              </a:ext>
            </a:extLst>
          </p:cNvPr>
          <p:cNvCxnSpPr>
            <a:cxnSpLocks/>
          </p:cNvCxnSpPr>
          <p:nvPr/>
        </p:nvCxnSpPr>
        <p:spPr>
          <a:xfrm flipV="1">
            <a:off x="9497641" y="4338387"/>
            <a:ext cx="40104" cy="60502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CC4A264-7BE5-3C12-5C2E-1F49A362EBF8}"/>
              </a:ext>
            </a:extLst>
          </p:cNvPr>
          <p:cNvCxnSpPr>
            <a:cxnSpLocks/>
          </p:cNvCxnSpPr>
          <p:nvPr/>
        </p:nvCxnSpPr>
        <p:spPr>
          <a:xfrm flipH="1">
            <a:off x="9027861" y="4338387"/>
            <a:ext cx="509884" cy="1664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51CBEDD-75A3-8092-F397-A8D16091F8AD}"/>
              </a:ext>
            </a:extLst>
          </p:cNvPr>
          <p:cNvCxnSpPr>
            <a:cxnSpLocks/>
          </p:cNvCxnSpPr>
          <p:nvPr/>
        </p:nvCxnSpPr>
        <p:spPr>
          <a:xfrm>
            <a:off x="9039893" y="4501314"/>
            <a:ext cx="0" cy="2571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D44E78E-118B-E0AF-C73B-1B89C2585F23}"/>
              </a:ext>
            </a:extLst>
          </p:cNvPr>
          <p:cNvCxnSpPr>
            <a:cxnSpLocks/>
          </p:cNvCxnSpPr>
          <p:nvPr/>
        </p:nvCxnSpPr>
        <p:spPr>
          <a:xfrm flipH="1" flipV="1">
            <a:off x="8759157" y="4501314"/>
            <a:ext cx="280736" cy="2571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AD73CED-9F0C-A509-253B-CC97E479F9B3}"/>
              </a:ext>
            </a:extLst>
          </p:cNvPr>
          <p:cNvCxnSpPr>
            <a:cxnSpLocks/>
          </p:cNvCxnSpPr>
          <p:nvPr/>
        </p:nvCxnSpPr>
        <p:spPr>
          <a:xfrm flipH="1">
            <a:off x="8683320" y="4501314"/>
            <a:ext cx="75836" cy="44210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A34E32A-D515-B262-62BA-5063A7C1C32E}"/>
              </a:ext>
            </a:extLst>
          </p:cNvPr>
          <p:cNvCxnSpPr>
            <a:cxnSpLocks/>
          </p:cNvCxnSpPr>
          <p:nvPr/>
        </p:nvCxnSpPr>
        <p:spPr>
          <a:xfrm flipH="1" flipV="1">
            <a:off x="8312781" y="4678391"/>
            <a:ext cx="377559" cy="25076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BE68E71-873D-C080-9CEE-05D89DF8B5F7}"/>
              </a:ext>
            </a:extLst>
          </p:cNvPr>
          <p:cNvCxnSpPr>
            <a:cxnSpLocks/>
          </p:cNvCxnSpPr>
          <p:nvPr/>
        </p:nvCxnSpPr>
        <p:spPr>
          <a:xfrm flipV="1">
            <a:off x="8312781" y="4421606"/>
            <a:ext cx="236825" cy="2567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34FAFD6-B9B1-0062-501E-A85A7160F86A}"/>
              </a:ext>
            </a:extLst>
          </p:cNvPr>
          <p:cNvCxnSpPr>
            <a:cxnSpLocks/>
          </p:cNvCxnSpPr>
          <p:nvPr/>
        </p:nvCxnSpPr>
        <p:spPr>
          <a:xfrm flipH="1" flipV="1">
            <a:off x="8213540" y="4317444"/>
            <a:ext cx="345352" cy="10416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898E117-6450-EA21-98FC-75632594EDBC}"/>
              </a:ext>
            </a:extLst>
          </p:cNvPr>
          <p:cNvCxnSpPr>
            <a:cxnSpLocks/>
          </p:cNvCxnSpPr>
          <p:nvPr/>
        </p:nvCxnSpPr>
        <p:spPr>
          <a:xfrm flipV="1">
            <a:off x="8213540" y="4030581"/>
            <a:ext cx="76934" cy="28686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5558250-1BC3-1F41-1AE1-82DD090A737D}"/>
              </a:ext>
            </a:extLst>
          </p:cNvPr>
          <p:cNvCxnSpPr>
            <a:cxnSpLocks/>
          </p:cNvCxnSpPr>
          <p:nvPr/>
        </p:nvCxnSpPr>
        <p:spPr>
          <a:xfrm flipH="1" flipV="1">
            <a:off x="6631891" y="2514601"/>
            <a:ext cx="1668484" cy="15287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720C728-E8EE-FB08-F107-95320F31D57F}"/>
              </a:ext>
            </a:extLst>
          </p:cNvPr>
          <p:cNvCxnSpPr>
            <a:cxnSpLocks/>
          </p:cNvCxnSpPr>
          <p:nvPr/>
        </p:nvCxnSpPr>
        <p:spPr>
          <a:xfrm flipH="1">
            <a:off x="8474834" y="1937634"/>
            <a:ext cx="2959892" cy="202677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2DCDC2A-7B12-7AFE-6638-936EE2B22059}"/>
              </a:ext>
            </a:extLst>
          </p:cNvPr>
          <p:cNvCxnSpPr>
            <a:cxnSpLocks/>
          </p:cNvCxnSpPr>
          <p:nvPr/>
        </p:nvCxnSpPr>
        <p:spPr>
          <a:xfrm flipH="1" flipV="1">
            <a:off x="6692143" y="2514601"/>
            <a:ext cx="1782691" cy="144479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26C91CF-AFC8-9A4C-33FA-4151A406F584}"/>
              </a:ext>
            </a:extLst>
          </p:cNvPr>
          <p:cNvCxnSpPr>
            <a:cxnSpLocks/>
          </p:cNvCxnSpPr>
          <p:nvPr/>
        </p:nvCxnSpPr>
        <p:spPr>
          <a:xfrm flipV="1">
            <a:off x="8481759" y="3370727"/>
            <a:ext cx="0" cy="57942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7C2D82C-D084-66F8-39C8-C929AB8C2B21}"/>
              </a:ext>
            </a:extLst>
          </p:cNvPr>
          <p:cNvCxnSpPr>
            <a:cxnSpLocks/>
          </p:cNvCxnSpPr>
          <p:nvPr/>
        </p:nvCxnSpPr>
        <p:spPr>
          <a:xfrm flipH="1" flipV="1">
            <a:off x="8213540" y="3447048"/>
            <a:ext cx="268219" cy="51735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8D01B14-D334-B894-2CEE-F0B8747EB672}"/>
              </a:ext>
            </a:extLst>
          </p:cNvPr>
          <p:cNvCxnSpPr>
            <a:cxnSpLocks/>
          </p:cNvCxnSpPr>
          <p:nvPr/>
        </p:nvCxnSpPr>
        <p:spPr>
          <a:xfrm flipH="1" flipV="1">
            <a:off x="8000496" y="3712855"/>
            <a:ext cx="464912" cy="24442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8190BC8-FAFA-7A63-5F83-24BB903BFD07}"/>
              </a:ext>
            </a:extLst>
          </p:cNvPr>
          <p:cNvCxnSpPr>
            <a:cxnSpLocks/>
          </p:cNvCxnSpPr>
          <p:nvPr/>
        </p:nvCxnSpPr>
        <p:spPr>
          <a:xfrm flipV="1">
            <a:off x="8500756" y="3466600"/>
            <a:ext cx="279291" cy="47374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B683013-11DE-703E-89A2-6E4BE8A98A8E}"/>
              </a:ext>
            </a:extLst>
          </p:cNvPr>
          <p:cNvCxnSpPr>
            <a:cxnSpLocks/>
          </p:cNvCxnSpPr>
          <p:nvPr/>
        </p:nvCxnSpPr>
        <p:spPr>
          <a:xfrm flipV="1">
            <a:off x="8502533" y="3774767"/>
            <a:ext cx="485224" cy="1896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1D3FAA0-E932-3D73-56BB-43E6C4D12299}"/>
              </a:ext>
            </a:extLst>
          </p:cNvPr>
          <p:cNvCxnSpPr>
            <a:cxnSpLocks/>
          </p:cNvCxnSpPr>
          <p:nvPr/>
        </p:nvCxnSpPr>
        <p:spPr>
          <a:xfrm>
            <a:off x="8500755" y="3957278"/>
            <a:ext cx="391297" cy="11541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69F53A3-77EB-8F28-0F12-007F02921C4E}"/>
              </a:ext>
            </a:extLst>
          </p:cNvPr>
          <p:cNvCxnSpPr>
            <a:cxnSpLocks/>
          </p:cNvCxnSpPr>
          <p:nvPr/>
        </p:nvCxnSpPr>
        <p:spPr>
          <a:xfrm flipH="1">
            <a:off x="6699547" y="1884839"/>
            <a:ext cx="4669005" cy="57562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0C91146-7DA5-81F1-CAB3-94F2437E2121}"/>
              </a:ext>
            </a:extLst>
          </p:cNvPr>
          <p:cNvCxnSpPr>
            <a:cxnSpLocks/>
          </p:cNvCxnSpPr>
          <p:nvPr/>
        </p:nvCxnSpPr>
        <p:spPr>
          <a:xfrm flipV="1">
            <a:off x="8892052" y="3134227"/>
            <a:ext cx="443163" cy="95651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EB85A30-5033-F2A1-D829-B8840D447FAE}"/>
              </a:ext>
            </a:extLst>
          </p:cNvPr>
          <p:cNvSpPr/>
          <p:nvPr/>
        </p:nvSpPr>
        <p:spPr>
          <a:xfrm>
            <a:off x="8736422" y="468791"/>
            <a:ext cx="1119977" cy="84309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5F41EC-8BC0-75A5-CC11-E95CD035DB6C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9296411" y="1311886"/>
            <a:ext cx="2072141" cy="61816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BAB13F-E93D-645F-D2B7-378EF31F41F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196517" y="1311886"/>
            <a:ext cx="99894" cy="267658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C590C-9865-E108-E8A2-3B0DA1914EF4}"/>
              </a:ext>
            </a:extLst>
          </p:cNvPr>
          <p:cNvCxnSpPr>
            <a:cxnSpLocks/>
          </p:cNvCxnSpPr>
          <p:nvPr/>
        </p:nvCxnSpPr>
        <p:spPr>
          <a:xfrm flipH="1" flipV="1">
            <a:off x="6736122" y="2468038"/>
            <a:ext cx="2460395" cy="152043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6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Освітлення Фонга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35753" cy="4351337"/>
          </a:xfrm>
        </p:spPr>
        <p:txBody>
          <a:bodyPr>
            <a:normAutofit/>
          </a:bodyPr>
          <a:lstStyle/>
          <a:p>
            <a:r>
              <a:rPr lang="en-US" dirty="0"/>
              <a:t>1) </a:t>
            </a:r>
            <a:r>
              <a:rPr lang="uk-UA" dirty="0"/>
              <a:t>Ми обчислюватимемо лише пряме освітлення</a:t>
            </a:r>
          </a:p>
          <a:p>
            <a:pPr lvl="1"/>
            <a:r>
              <a:rPr lang="uk-UA" dirty="0"/>
              <a:t>Непряме освітлення дуже складно швидко обчислити, та має менший вплив на результатний образ</a:t>
            </a:r>
          </a:p>
          <a:p>
            <a:pPr lvl="1"/>
            <a:r>
              <a:rPr lang="uk-UA" dirty="0"/>
              <a:t>Також, модель Фонги дозволить нам трошки спростити інтенсивність непрямого світла, та, до певної міри, враховувати його</a:t>
            </a:r>
          </a:p>
          <a:p>
            <a:pPr lvl="1"/>
            <a:r>
              <a:rPr lang="uk-UA" dirty="0"/>
              <a:t>Модель Фонга також не враховує світло, яке не перетинає об</a:t>
            </a:r>
            <a:r>
              <a:rPr lang="en-US" dirty="0"/>
              <a:t>’</a:t>
            </a:r>
            <a:r>
              <a:rPr lang="uk-UA" dirty="0"/>
              <a:t>єктів, оскільки обчислення цього світла вимагає врахування взаємодії світла з повітрям, що є складною темою</a:t>
            </a:r>
            <a:endParaRPr lang="en-US" dirty="0"/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38BB3A9F-2D43-45A9-93B2-37D48190EE03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38A649BC-D4DB-613D-9C8B-8B6DC05415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38A649BC-D4DB-613D-9C8B-8B6DC05415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442419-8630-3A85-7E77-90585AF7E98A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96B7A-5A89-4131-6E81-673B5C36292E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77F8B9-3197-1BBD-3206-BBB0B611FF18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B5B194-B8DA-2923-A795-02F8F3BF9280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ECB9D3-27FB-17B6-00A6-40D26B5BBA91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AD3B54-65CB-FE40-B486-F63FCB3FF8BE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0E2C4A-E937-AD4C-0A8A-A9429C021792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2AA90A-9FF5-D9D4-7A9A-F7223932E8F4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BD9377-E593-4697-FD3B-2B141EFFABC5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738010-07B2-4693-886D-0B57C01EC79B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CACFB0-F14B-5D51-9882-8EF067BE617E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017F01-7F15-6EED-4054-9DCCB5AF5C49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03163D9-DCDE-B3C4-C1F6-E3B4CB85D9DA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404AEB-159C-EB46-EE3E-05FC799FE935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7F8B21-5590-D406-6799-81DD4CE2C478}"/>
              </a:ext>
            </a:extLst>
          </p:cNvPr>
          <p:cNvCxnSpPr>
            <a:cxnSpLocks/>
          </p:cNvCxnSpPr>
          <p:nvPr/>
        </p:nvCxnSpPr>
        <p:spPr>
          <a:xfrm flipH="1">
            <a:off x="8958226" y="1884839"/>
            <a:ext cx="2410326" cy="218785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FEEED3-F15E-9231-BFD6-C1B280235DB2}"/>
              </a:ext>
            </a:extLst>
          </p:cNvPr>
          <p:cNvCxnSpPr>
            <a:cxnSpLocks/>
          </p:cNvCxnSpPr>
          <p:nvPr/>
        </p:nvCxnSpPr>
        <p:spPr>
          <a:xfrm flipH="1" flipV="1">
            <a:off x="6699547" y="2460459"/>
            <a:ext cx="2258679" cy="16002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8ADBAD-C9DC-764A-14A0-BF63E2DA443C}"/>
              </a:ext>
            </a:extLst>
          </p:cNvPr>
          <p:cNvCxnSpPr>
            <a:cxnSpLocks/>
          </p:cNvCxnSpPr>
          <p:nvPr/>
        </p:nvCxnSpPr>
        <p:spPr>
          <a:xfrm flipH="1">
            <a:off x="10299744" y="2026308"/>
            <a:ext cx="1200604" cy="19862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DDC118-6E4B-D16A-8720-CA824EE56F22}"/>
              </a:ext>
            </a:extLst>
          </p:cNvPr>
          <p:cNvCxnSpPr>
            <a:cxnSpLocks/>
          </p:cNvCxnSpPr>
          <p:nvPr/>
        </p:nvCxnSpPr>
        <p:spPr>
          <a:xfrm flipH="1">
            <a:off x="10007525" y="4033685"/>
            <a:ext cx="297714" cy="1804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772B8E-A683-0275-AEC4-C3467EFC8D1C}"/>
              </a:ext>
            </a:extLst>
          </p:cNvPr>
          <p:cNvCxnSpPr>
            <a:cxnSpLocks/>
          </p:cNvCxnSpPr>
          <p:nvPr/>
        </p:nvCxnSpPr>
        <p:spPr>
          <a:xfrm>
            <a:off x="10007525" y="4213059"/>
            <a:ext cx="230058" cy="25065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25074B-1B9E-1C20-42D5-ADCC941E7485}"/>
              </a:ext>
            </a:extLst>
          </p:cNvPr>
          <p:cNvCxnSpPr>
            <a:cxnSpLocks/>
          </p:cNvCxnSpPr>
          <p:nvPr/>
        </p:nvCxnSpPr>
        <p:spPr>
          <a:xfrm flipH="1">
            <a:off x="10122554" y="4463716"/>
            <a:ext cx="115029" cy="23014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F7B1CE-5351-D86B-B79B-8F89E57AC1ED}"/>
              </a:ext>
            </a:extLst>
          </p:cNvPr>
          <p:cNvCxnSpPr>
            <a:cxnSpLocks/>
          </p:cNvCxnSpPr>
          <p:nvPr/>
        </p:nvCxnSpPr>
        <p:spPr>
          <a:xfrm flipH="1" flipV="1">
            <a:off x="9818481" y="4552390"/>
            <a:ext cx="320840" cy="14146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10202A-0A44-5F7B-09CB-D4FFD38BCC58}"/>
              </a:ext>
            </a:extLst>
          </p:cNvPr>
          <p:cNvCxnSpPr>
            <a:cxnSpLocks/>
          </p:cNvCxnSpPr>
          <p:nvPr/>
        </p:nvCxnSpPr>
        <p:spPr>
          <a:xfrm>
            <a:off x="9818481" y="4552390"/>
            <a:ext cx="75837" cy="30235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2A8E7C-5645-0FA2-047D-A9C8A9E76B90}"/>
              </a:ext>
            </a:extLst>
          </p:cNvPr>
          <p:cNvCxnSpPr>
            <a:cxnSpLocks/>
          </p:cNvCxnSpPr>
          <p:nvPr/>
        </p:nvCxnSpPr>
        <p:spPr>
          <a:xfrm flipH="1">
            <a:off x="9497641" y="4854743"/>
            <a:ext cx="396677" cy="8867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0203CF9-7F59-301B-22F6-80E3F9215EFF}"/>
              </a:ext>
            </a:extLst>
          </p:cNvPr>
          <p:cNvCxnSpPr>
            <a:cxnSpLocks/>
          </p:cNvCxnSpPr>
          <p:nvPr/>
        </p:nvCxnSpPr>
        <p:spPr>
          <a:xfrm flipV="1">
            <a:off x="9497641" y="4338387"/>
            <a:ext cx="40104" cy="60502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89902A8-02CC-50E8-AEE6-8B65E34E861E}"/>
              </a:ext>
            </a:extLst>
          </p:cNvPr>
          <p:cNvCxnSpPr>
            <a:cxnSpLocks/>
          </p:cNvCxnSpPr>
          <p:nvPr/>
        </p:nvCxnSpPr>
        <p:spPr>
          <a:xfrm flipH="1">
            <a:off x="9027861" y="4338387"/>
            <a:ext cx="509884" cy="1664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2CE359-5943-3592-C814-A31C5B048E5D}"/>
              </a:ext>
            </a:extLst>
          </p:cNvPr>
          <p:cNvCxnSpPr>
            <a:cxnSpLocks/>
          </p:cNvCxnSpPr>
          <p:nvPr/>
        </p:nvCxnSpPr>
        <p:spPr>
          <a:xfrm>
            <a:off x="9039893" y="4501314"/>
            <a:ext cx="0" cy="2571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B79D916-6A1D-B79F-ECA7-5C18433BBD5A}"/>
              </a:ext>
            </a:extLst>
          </p:cNvPr>
          <p:cNvCxnSpPr>
            <a:cxnSpLocks/>
          </p:cNvCxnSpPr>
          <p:nvPr/>
        </p:nvCxnSpPr>
        <p:spPr>
          <a:xfrm flipH="1" flipV="1">
            <a:off x="8759157" y="4501314"/>
            <a:ext cx="280736" cy="2571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324F8C-BFF0-00B7-F66F-8B89864A59CD}"/>
              </a:ext>
            </a:extLst>
          </p:cNvPr>
          <p:cNvCxnSpPr>
            <a:cxnSpLocks/>
          </p:cNvCxnSpPr>
          <p:nvPr/>
        </p:nvCxnSpPr>
        <p:spPr>
          <a:xfrm flipH="1">
            <a:off x="8683320" y="4501314"/>
            <a:ext cx="75836" cy="44210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3BCE73-EE46-E7D9-7317-6B7263A481B6}"/>
              </a:ext>
            </a:extLst>
          </p:cNvPr>
          <p:cNvCxnSpPr>
            <a:cxnSpLocks/>
          </p:cNvCxnSpPr>
          <p:nvPr/>
        </p:nvCxnSpPr>
        <p:spPr>
          <a:xfrm flipH="1" flipV="1">
            <a:off x="8312781" y="4678391"/>
            <a:ext cx="377559" cy="25076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BC60A8-A1F1-80D7-0370-5DCFEA02E35A}"/>
              </a:ext>
            </a:extLst>
          </p:cNvPr>
          <p:cNvCxnSpPr>
            <a:cxnSpLocks/>
          </p:cNvCxnSpPr>
          <p:nvPr/>
        </p:nvCxnSpPr>
        <p:spPr>
          <a:xfrm flipV="1">
            <a:off x="8312781" y="4421606"/>
            <a:ext cx="236825" cy="2567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4B49FD3-2340-268F-1900-22D5C81805EC}"/>
              </a:ext>
            </a:extLst>
          </p:cNvPr>
          <p:cNvCxnSpPr>
            <a:cxnSpLocks/>
          </p:cNvCxnSpPr>
          <p:nvPr/>
        </p:nvCxnSpPr>
        <p:spPr>
          <a:xfrm flipH="1" flipV="1">
            <a:off x="8213540" y="4317444"/>
            <a:ext cx="345352" cy="10416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5365CE-05CD-DEDA-1C44-8787E82CBF88}"/>
              </a:ext>
            </a:extLst>
          </p:cNvPr>
          <p:cNvCxnSpPr>
            <a:cxnSpLocks/>
          </p:cNvCxnSpPr>
          <p:nvPr/>
        </p:nvCxnSpPr>
        <p:spPr>
          <a:xfrm flipV="1">
            <a:off x="8213540" y="4030581"/>
            <a:ext cx="76934" cy="28686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93B3C47-EC67-F094-A671-2B9593045928}"/>
              </a:ext>
            </a:extLst>
          </p:cNvPr>
          <p:cNvCxnSpPr>
            <a:cxnSpLocks/>
          </p:cNvCxnSpPr>
          <p:nvPr/>
        </p:nvCxnSpPr>
        <p:spPr>
          <a:xfrm flipH="1" flipV="1">
            <a:off x="6631891" y="2514601"/>
            <a:ext cx="1668484" cy="15287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0A6FB2D-4626-CC77-97E3-F53739812847}"/>
              </a:ext>
            </a:extLst>
          </p:cNvPr>
          <p:cNvCxnSpPr>
            <a:cxnSpLocks/>
          </p:cNvCxnSpPr>
          <p:nvPr/>
        </p:nvCxnSpPr>
        <p:spPr>
          <a:xfrm flipH="1">
            <a:off x="8474834" y="1937634"/>
            <a:ext cx="2959892" cy="202677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CB08C3-F4E0-AD2F-FFDE-FDCD898B65C1}"/>
              </a:ext>
            </a:extLst>
          </p:cNvPr>
          <p:cNvCxnSpPr>
            <a:cxnSpLocks/>
          </p:cNvCxnSpPr>
          <p:nvPr/>
        </p:nvCxnSpPr>
        <p:spPr>
          <a:xfrm flipH="1" flipV="1">
            <a:off x="6692143" y="2514601"/>
            <a:ext cx="1782691" cy="144479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1A4443-A572-C7AE-A2CC-FD3CF0E6E800}"/>
              </a:ext>
            </a:extLst>
          </p:cNvPr>
          <p:cNvCxnSpPr>
            <a:cxnSpLocks/>
          </p:cNvCxnSpPr>
          <p:nvPr/>
        </p:nvCxnSpPr>
        <p:spPr>
          <a:xfrm flipV="1">
            <a:off x="8481759" y="3370727"/>
            <a:ext cx="0" cy="57942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4D52B80-A5A5-18D9-B5A7-65216F850F22}"/>
              </a:ext>
            </a:extLst>
          </p:cNvPr>
          <p:cNvCxnSpPr>
            <a:cxnSpLocks/>
          </p:cNvCxnSpPr>
          <p:nvPr/>
        </p:nvCxnSpPr>
        <p:spPr>
          <a:xfrm flipH="1" flipV="1">
            <a:off x="8213540" y="3447048"/>
            <a:ext cx="268219" cy="51735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C98CE7-058C-93D9-8173-C42E756581C5}"/>
              </a:ext>
            </a:extLst>
          </p:cNvPr>
          <p:cNvCxnSpPr>
            <a:cxnSpLocks/>
          </p:cNvCxnSpPr>
          <p:nvPr/>
        </p:nvCxnSpPr>
        <p:spPr>
          <a:xfrm flipH="1" flipV="1">
            <a:off x="8000496" y="3712855"/>
            <a:ext cx="464912" cy="24442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E834C32-2083-81FF-EF3D-198319C8C620}"/>
              </a:ext>
            </a:extLst>
          </p:cNvPr>
          <p:cNvCxnSpPr>
            <a:cxnSpLocks/>
          </p:cNvCxnSpPr>
          <p:nvPr/>
        </p:nvCxnSpPr>
        <p:spPr>
          <a:xfrm flipV="1">
            <a:off x="8500756" y="3466600"/>
            <a:ext cx="279291" cy="47374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0AA01B-D845-197E-9792-DDA3F84F7AA2}"/>
              </a:ext>
            </a:extLst>
          </p:cNvPr>
          <p:cNvCxnSpPr>
            <a:cxnSpLocks/>
          </p:cNvCxnSpPr>
          <p:nvPr/>
        </p:nvCxnSpPr>
        <p:spPr>
          <a:xfrm flipV="1">
            <a:off x="8502533" y="3774767"/>
            <a:ext cx="485224" cy="1896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487E7E-70A1-4121-4A4C-CFCDBC5215ED}"/>
              </a:ext>
            </a:extLst>
          </p:cNvPr>
          <p:cNvCxnSpPr>
            <a:cxnSpLocks/>
          </p:cNvCxnSpPr>
          <p:nvPr/>
        </p:nvCxnSpPr>
        <p:spPr>
          <a:xfrm>
            <a:off x="8500755" y="3957278"/>
            <a:ext cx="391297" cy="11541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32746C6-5DAF-84F6-F27A-9EB1509A7960}"/>
              </a:ext>
            </a:extLst>
          </p:cNvPr>
          <p:cNvCxnSpPr>
            <a:cxnSpLocks/>
          </p:cNvCxnSpPr>
          <p:nvPr/>
        </p:nvCxnSpPr>
        <p:spPr>
          <a:xfrm flipH="1">
            <a:off x="6699547" y="1884839"/>
            <a:ext cx="4669005" cy="57562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4D0B04-0FB5-00F3-3F74-58C31EC9370D}"/>
              </a:ext>
            </a:extLst>
          </p:cNvPr>
          <p:cNvCxnSpPr>
            <a:cxnSpLocks/>
          </p:cNvCxnSpPr>
          <p:nvPr/>
        </p:nvCxnSpPr>
        <p:spPr>
          <a:xfrm flipV="1">
            <a:off x="8892052" y="3134227"/>
            <a:ext cx="443163" cy="95651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314CC5CB-C1CB-6DB7-5DCC-300033BF3172}"/>
              </a:ext>
            </a:extLst>
          </p:cNvPr>
          <p:cNvSpPr/>
          <p:nvPr/>
        </p:nvSpPr>
        <p:spPr>
          <a:xfrm>
            <a:off x="8736422" y="468791"/>
            <a:ext cx="1119977" cy="84309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9CDCFA4-8EEC-B8D4-E12A-4E034AC72CD9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9296411" y="1311886"/>
            <a:ext cx="2072141" cy="61816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448FDD6-D724-78CE-1B64-687E56154681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9196517" y="1311886"/>
            <a:ext cx="99894" cy="267658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D28E67E-AB82-41EC-4C05-FDCCEE40D1BD}"/>
              </a:ext>
            </a:extLst>
          </p:cNvPr>
          <p:cNvCxnSpPr>
            <a:cxnSpLocks/>
          </p:cNvCxnSpPr>
          <p:nvPr/>
        </p:nvCxnSpPr>
        <p:spPr>
          <a:xfrm flipH="1" flipV="1">
            <a:off x="6736122" y="2468038"/>
            <a:ext cx="2460395" cy="152043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2DD73495-4214-3BBC-EDAF-F8B73DDCB62A}"/>
              </a:ext>
            </a:extLst>
          </p:cNvPr>
          <p:cNvSpPr/>
          <p:nvPr/>
        </p:nvSpPr>
        <p:spPr>
          <a:xfrm>
            <a:off x="8747125" y="3940342"/>
            <a:ext cx="280736" cy="2727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9" grpId="0" animBg="1"/>
      <p:bldP spid="7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Освітлення Фонга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35753" cy="4351337"/>
          </a:xfrm>
        </p:spPr>
        <p:txBody>
          <a:bodyPr>
            <a:normAutofit/>
          </a:bodyPr>
          <a:lstStyle/>
          <a:p>
            <a:r>
              <a:rPr lang="uk-UA" dirty="0"/>
              <a:t>2) Модель Фонга не враховує підповерхневого розсіювання</a:t>
            </a:r>
          </a:p>
          <a:p>
            <a:pPr lvl="1"/>
            <a:r>
              <a:rPr lang="uk-UA" dirty="0"/>
              <a:t>Більшість матеріалів не відбивають значну кількість світла, яке йде підповерхню об</a:t>
            </a:r>
            <a:r>
              <a:rPr lang="en-US" dirty="0"/>
              <a:t>’</a:t>
            </a:r>
            <a:r>
              <a:rPr lang="uk-UA" dirty="0"/>
              <a:t>єкта</a:t>
            </a:r>
          </a:p>
          <a:p>
            <a:pPr lvl="1"/>
            <a:r>
              <a:rPr lang="uk-UA" dirty="0"/>
              <a:t>Таким чином, ці пормені мають дуже малий вплив на колір об</a:t>
            </a:r>
            <a:r>
              <a:rPr lang="en-US" dirty="0"/>
              <a:t>’</a:t>
            </a:r>
            <a:r>
              <a:rPr lang="uk-UA" dirty="0"/>
              <a:t>єкту. Ігноруючи їх, результат залишатиметься схожим</a:t>
            </a:r>
          </a:p>
          <a:p>
            <a:pPr lvl="1"/>
            <a:r>
              <a:rPr lang="uk-UA" dirty="0"/>
              <a:t>Обчислювати цих променів є надто складним завданням, і для більшості об</a:t>
            </a:r>
            <a:r>
              <a:rPr lang="en-US" dirty="0"/>
              <a:t>’</a:t>
            </a:r>
            <a:r>
              <a:rPr lang="uk-UA" dirty="0"/>
              <a:t>єктів, не є виправданим витратами часу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38BB3A9F-2D43-45A9-93B2-37D48190EE03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38A649BC-D4DB-613D-9C8B-8B6DC05415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38A649BC-D4DB-613D-9C8B-8B6DC05415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442419-8630-3A85-7E77-90585AF7E98A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96B7A-5A89-4131-6E81-673B5C36292E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77F8B9-3197-1BBD-3206-BBB0B611FF18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B5B194-B8DA-2923-A795-02F8F3BF9280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ECB9D3-27FB-17B6-00A6-40D26B5BBA91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AD3B54-65CB-FE40-B486-F63FCB3FF8BE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0E2C4A-E937-AD4C-0A8A-A9429C021792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2AA90A-9FF5-D9D4-7A9A-F7223932E8F4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BD9377-E593-4697-FD3B-2B141EFFABC5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738010-07B2-4693-886D-0B57C01EC79B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CACFB0-F14B-5D51-9882-8EF067BE617E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017F01-7F15-6EED-4054-9DCCB5AF5C49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03163D9-DCDE-B3C4-C1F6-E3B4CB85D9DA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404AEB-159C-EB46-EE3E-05FC799FE935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7F8B21-5590-D406-6799-81DD4CE2C478}"/>
              </a:ext>
            </a:extLst>
          </p:cNvPr>
          <p:cNvCxnSpPr>
            <a:cxnSpLocks/>
          </p:cNvCxnSpPr>
          <p:nvPr/>
        </p:nvCxnSpPr>
        <p:spPr>
          <a:xfrm flipH="1">
            <a:off x="8958226" y="1884839"/>
            <a:ext cx="2410326" cy="218785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FEEED3-F15E-9231-BFD6-C1B280235DB2}"/>
              </a:ext>
            </a:extLst>
          </p:cNvPr>
          <p:cNvCxnSpPr>
            <a:cxnSpLocks/>
          </p:cNvCxnSpPr>
          <p:nvPr/>
        </p:nvCxnSpPr>
        <p:spPr>
          <a:xfrm flipH="1" flipV="1">
            <a:off x="6699547" y="2460459"/>
            <a:ext cx="2258679" cy="16002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8ADBAD-C9DC-764A-14A0-BF63E2DA443C}"/>
              </a:ext>
            </a:extLst>
          </p:cNvPr>
          <p:cNvCxnSpPr>
            <a:cxnSpLocks/>
          </p:cNvCxnSpPr>
          <p:nvPr/>
        </p:nvCxnSpPr>
        <p:spPr>
          <a:xfrm flipH="1">
            <a:off x="10299744" y="2026308"/>
            <a:ext cx="1200604" cy="19862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DDC118-6E4B-D16A-8720-CA824EE56F22}"/>
              </a:ext>
            </a:extLst>
          </p:cNvPr>
          <p:cNvCxnSpPr>
            <a:cxnSpLocks/>
          </p:cNvCxnSpPr>
          <p:nvPr/>
        </p:nvCxnSpPr>
        <p:spPr>
          <a:xfrm flipH="1">
            <a:off x="10007525" y="4033685"/>
            <a:ext cx="297714" cy="1804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772B8E-A683-0275-AEC4-C3467EFC8D1C}"/>
              </a:ext>
            </a:extLst>
          </p:cNvPr>
          <p:cNvCxnSpPr>
            <a:cxnSpLocks/>
          </p:cNvCxnSpPr>
          <p:nvPr/>
        </p:nvCxnSpPr>
        <p:spPr>
          <a:xfrm>
            <a:off x="10007525" y="4213059"/>
            <a:ext cx="230058" cy="25065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25074B-1B9E-1C20-42D5-ADCC941E7485}"/>
              </a:ext>
            </a:extLst>
          </p:cNvPr>
          <p:cNvCxnSpPr>
            <a:cxnSpLocks/>
          </p:cNvCxnSpPr>
          <p:nvPr/>
        </p:nvCxnSpPr>
        <p:spPr>
          <a:xfrm flipH="1">
            <a:off x="10122554" y="4463716"/>
            <a:ext cx="115029" cy="23014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F7B1CE-5351-D86B-B79B-8F89E57AC1ED}"/>
              </a:ext>
            </a:extLst>
          </p:cNvPr>
          <p:cNvCxnSpPr>
            <a:cxnSpLocks/>
          </p:cNvCxnSpPr>
          <p:nvPr/>
        </p:nvCxnSpPr>
        <p:spPr>
          <a:xfrm flipH="1" flipV="1">
            <a:off x="9818481" y="4552390"/>
            <a:ext cx="320840" cy="14146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10202A-0A44-5F7B-09CB-D4FFD38BCC58}"/>
              </a:ext>
            </a:extLst>
          </p:cNvPr>
          <p:cNvCxnSpPr>
            <a:cxnSpLocks/>
          </p:cNvCxnSpPr>
          <p:nvPr/>
        </p:nvCxnSpPr>
        <p:spPr>
          <a:xfrm>
            <a:off x="9818481" y="4552390"/>
            <a:ext cx="75837" cy="30235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2A8E7C-5645-0FA2-047D-A9C8A9E76B90}"/>
              </a:ext>
            </a:extLst>
          </p:cNvPr>
          <p:cNvCxnSpPr>
            <a:cxnSpLocks/>
          </p:cNvCxnSpPr>
          <p:nvPr/>
        </p:nvCxnSpPr>
        <p:spPr>
          <a:xfrm flipH="1">
            <a:off x="9497641" y="4854743"/>
            <a:ext cx="396677" cy="8867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0203CF9-7F59-301B-22F6-80E3F9215EFF}"/>
              </a:ext>
            </a:extLst>
          </p:cNvPr>
          <p:cNvCxnSpPr>
            <a:cxnSpLocks/>
          </p:cNvCxnSpPr>
          <p:nvPr/>
        </p:nvCxnSpPr>
        <p:spPr>
          <a:xfrm flipV="1">
            <a:off x="9497641" y="4338387"/>
            <a:ext cx="40104" cy="60502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89902A8-02CC-50E8-AEE6-8B65E34E861E}"/>
              </a:ext>
            </a:extLst>
          </p:cNvPr>
          <p:cNvCxnSpPr>
            <a:cxnSpLocks/>
          </p:cNvCxnSpPr>
          <p:nvPr/>
        </p:nvCxnSpPr>
        <p:spPr>
          <a:xfrm flipH="1">
            <a:off x="9027861" y="4338387"/>
            <a:ext cx="509884" cy="1664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2CE359-5943-3592-C814-A31C5B048E5D}"/>
              </a:ext>
            </a:extLst>
          </p:cNvPr>
          <p:cNvCxnSpPr>
            <a:cxnSpLocks/>
          </p:cNvCxnSpPr>
          <p:nvPr/>
        </p:nvCxnSpPr>
        <p:spPr>
          <a:xfrm>
            <a:off x="9039893" y="4501314"/>
            <a:ext cx="0" cy="2571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B79D916-6A1D-B79F-ECA7-5C18433BBD5A}"/>
              </a:ext>
            </a:extLst>
          </p:cNvPr>
          <p:cNvCxnSpPr>
            <a:cxnSpLocks/>
          </p:cNvCxnSpPr>
          <p:nvPr/>
        </p:nvCxnSpPr>
        <p:spPr>
          <a:xfrm flipH="1" flipV="1">
            <a:off x="8759157" y="4501314"/>
            <a:ext cx="280736" cy="2571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324F8C-BFF0-00B7-F66F-8B89864A59CD}"/>
              </a:ext>
            </a:extLst>
          </p:cNvPr>
          <p:cNvCxnSpPr>
            <a:cxnSpLocks/>
          </p:cNvCxnSpPr>
          <p:nvPr/>
        </p:nvCxnSpPr>
        <p:spPr>
          <a:xfrm flipH="1">
            <a:off x="8683320" y="4501314"/>
            <a:ext cx="75836" cy="44210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3BCE73-EE46-E7D9-7317-6B7263A481B6}"/>
              </a:ext>
            </a:extLst>
          </p:cNvPr>
          <p:cNvCxnSpPr>
            <a:cxnSpLocks/>
          </p:cNvCxnSpPr>
          <p:nvPr/>
        </p:nvCxnSpPr>
        <p:spPr>
          <a:xfrm flipH="1" flipV="1">
            <a:off x="8312781" y="4678391"/>
            <a:ext cx="377559" cy="25076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BC60A8-A1F1-80D7-0370-5DCFEA02E35A}"/>
              </a:ext>
            </a:extLst>
          </p:cNvPr>
          <p:cNvCxnSpPr>
            <a:cxnSpLocks/>
          </p:cNvCxnSpPr>
          <p:nvPr/>
        </p:nvCxnSpPr>
        <p:spPr>
          <a:xfrm flipV="1">
            <a:off x="8312781" y="4421606"/>
            <a:ext cx="236825" cy="2567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4B49FD3-2340-268F-1900-22D5C81805EC}"/>
              </a:ext>
            </a:extLst>
          </p:cNvPr>
          <p:cNvCxnSpPr>
            <a:cxnSpLocks/>
          </p:cNvCxnSpPr>
          <p:nvPr/>
        </p:nvCxnSpPr>
        <p:spPr>
          <a:xfrm flipH="1" flipV="1">
            <a:off x="8213540" y="4317444"/>
            <a:ext cx="345352" cy="10416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5365CE-05CD-DEDA-1C44-8787E82CBF88}"/>
              </a:ext>
            </a:extLst>
          </p:cNvPr>
          <p:cNvCxnSpPr>
            <a:cxnSpLocks/>
          </p:cNvCxnSpPr>
          <p:nvPr/>
        </p:nvCxnSpPr>
        <p:spPr>
          <a:xfrm flipV="1">
            <a:off x="8213540" y="4030581"/>
            <a:ext cx="76934" cy="28686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93B3C47-EC67-F094-A671-2B9593045928}"/>
              </a:ext>
            </a:extLst>
          </p:cNvPr>
          <p:cNvCxnSpPr>
            <a:cxnSpLocks/>
          </p:cNvCxnSpPr>
          <p:nvPr/>
        </p:nvCxnSpPr>
        <p:spPr>
          <a:xfrm flipH="1" flipV="1">
            <a:off x="6631891" y="2514601"/>
            <a:ext cx="1668484" cy="15287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0A6FB2D-4626-CC77-97E3-F53739812847}"/>
              </a:ext>
            </a:extLst>
          </p:cNvPr>
          <p:cNvCxnSpPr>
            <a:cxnSpLocks/>
          </p:cNvCxnSpPr>
          <p:nvPr/>
        </p:nvCxnSpPr>
        <p:spPr>
          <a:xfrm flipH="1">
            <a:off x="8474834" y="1937634"/>
            <a:ext cx="2959892" cy="202677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CB08C3-F4E0-AD2F-FFDE-FDCD898B65C1}"/>
              </a:ext>
            </a:extLst>
          </p:cNvPr>
          <p:cNvCxnSpPr>
            <a:cxnSpLocks/>
          </p:cNvCxnSpPr>
          <p:nvPr/>
        </p:nvCxnSpPr>
        <p:spPr>
          <a:xfrm flipH="1" flipV="1">
            <a:off x="6692143" y="2514601"/>
            <a:ext cx="1782691" cy="144479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1A4443-A572-C7AE-A2CC-FD3CF0E6E800}"/>
              </a:ext>
            </a:extLst>
          </p:cNvPr>
          <p:cNvCxnSpPr>
            <a:cxnSpLocks/>
          </p:cNvCxnSpPr>
          <p:nvPr/>
        </p:nvCxnSpPr>
        <p:spPr>
          <a:xfrm flipV="1">
            <a:off x="8481759" y="3370727"/>
            <a:ext cx="0" cy="57942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4D52B80-A5A5-18D9-B5A7-65216F850F22}"/>
              </a:ext>
            </a:extLst>
          </p:cNvPr>
          <p:cNvCxnSpPr>
            <a:cxnSpLocks/>
          </p:cNvCxnSpPr>
          <p:nvPr/>
        </p:nvCxnSpPr>
        <p:spPr>
          <a:xfrm flipH="1" flipV="1">
            <a:off x="8213540" y="3447048"/>
            <a:ext cx="268219" cy="51735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C98CE7-058C-93D9-8173-C42E756581C5}"/>
              </a:ext>
            </a:extLst>
          </p:cNvPr>
          <p:cNvCxnSpPr>
            <a:cxnSpLocks/>
          </p:cNvCxnSpPr>
          <p:nvPr/>
        </p:nvCxnSpPr>
        <p:spPr>
          <a:xfrm flipH="1" flipV="1">
            <a:off x="8000496" y="3712855"/>
            <a:ext cx="464912" cy="24442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E834C32-2083-81FF-EF3D-198319C8C620}"/>
              </a:ext>
            </a:extLst>
          </p:cNvPr>
          <p:cNvCxnSpPr>
            <a:cxnSpLocks/>
          </p:cNvCxnSpPr>
          <p:nvPr/>
        </p:nvCxnSpPr>
        <p:spPr>
          <a:xfrm flipV="1">
            <a:off x="8500756" y="3466600"/>
            <a:ext cx="279291" cy="47374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0AA01B-D845-197E-9792-DDA3F84F7AA2}"/>
              </a:ext>
            </a:extLst>
          </p:cNvPr>
          <p:cNvCxnSpPr>
            <a:cxnSpLocks/>
          </p:cNvCxnSpPr>
          <p:nvPr/>
        </p:nvCxnSpPr>
        <p:spPr>
          <a:xfrm flipV="1">
            <a:off x="8502533" y="3774767"/>
            <a:ext cx="485224" cy="1896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487E7E-70A1-4121-4A4C-CFCDBC5215ED}"/>
              </a:ext>
            </a:extLst>
          </p:cNvPr>
          <p:cNvCxnSpPr>
            <a:cxnSpLocks/>
          </p:cNvCxnSpPr>
          <p:nvPr/>
        </p:nvCxnSpPr>
        <p:spPr>
          <a:xfrm>
            <a:off x="8500755" y="3957278"/>
            <a:ext cx="391297" cy="11541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8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Освітлення Фонга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35753" cy="4351337"/>
          </a:xfrm>
        </p:spPr>
        <p:txBody>
          <a:bodyPr>
            <a:normAutofit/>
          </a:bodyPr>
          <a:lstStyle/>
          <a:p>
            <a:r>
              <a:rPr lang="en-US" dirty="0"/>
              <a:t>3) </a:t>
            </a:r>
            <a:r>
              <a:rPr lang="uk-UA" dirty="0"/>
              <a:t>Усі промені розглядаємо як група променів, які рухаються в одному напрямку</a:t>
            </a:r>
          </a:p>
          <a:p>
            <a:pPr lvl="1"/>
            <a:r>
              <a:rPr lang="uk-UA" dirty="0"/>
              <a:t>Причина полягає в тому, що у дифузні відбитті, світло може відбиватися в випадковими напрямки в півкуля, і обчислювати усі промені та їхніх відбиттів вимагає значних обчислювальних ресурсів</a:t>
            </a:r>
          </a:p>
          <a:p>
            <a:pPr lvl="1"/>
            <a:r>
              <a:rPr lang="uk-UA" dirty="0"/>
              <a:t>Замість цього, наші промені є фактично групою променів, і ми обчислюємо відсоток променів, які рухаються у напрямок до камери</a:t>
            </a:r>
          </a:p>
          <a:p>
            <a:pPr lvl="1"/>
            <a:r>
              <a:rPr lang="uk-UA" dirty="0"/>
              <a:t>Після цього ми можемо помножити відбитий колір на цей відсоток, отримуючи правильний колір та інтенсивність для пікселя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38BB3A9F-2D43-45A9-93B2-37D48190EE03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38A649BC-D4DB-613D-9C8B-8B6DC05415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38A649BC-D4DB-613D-9C8B-8B6DC05415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442419-8630-3A85-7E77-90585AF7E98A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896B7A-5A89-4131-6E81-673B5C36292E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77F8B9-3197-1BBD-3206-BBB0B611FF18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B5B194-B8DA-2923-A795-02F8F3BF9280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ECB9D3-27FB-17B6-00A6-40D26B5BBA91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BD9377-E593-4697-FD3B-2B141EFFABC5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738010-07B2-4693-886D-0B57C01EC79B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CACFB0-F14B-5D51-9882-8EF067BE617E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017F01-7F15-6EED-4054-9DCCB5AF5C49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03163D9-DCDE-B3C4-C1F6-E3B4CB85D9DA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404AEB-159C-EB46-EE3E-05FC799FE935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041EAE7-4999-C8FB-9625-9B83DCAEF282}"/>
              </a:ext>
            </a:extLst>
          </p:cNvPr>
          <p:cNvSpPr/>
          <p:nvPr/>
        </p:nvSpPr>
        <p:spPr>
          <a:xfrm>
            <a:off x="8921750" y="1847850"/>
            <a:ext cx="2641600" cy="2228850"/>
          </a:xfrm>
          <a:custGeom>
            <a:avLst/>
            <a:gdLst>
              <a:gd name="connsiteX0" fmla="*/ 2641600 w 2641600"/>
              <a:gd name="connsiteY0" fmla="*/ 0 h 2228850"/>
              <a:gd name="connsiteX1" fmla="*/ 0 w 2641600"/>
              <a:gd name="connsiteY1" fmla="*/ 2228850 h 2228850"/>
              <a:gd name="connsiteX2" fmla="*/ 190500 w 2641600"/>
              <a:gd name="connsiteY2" fmla="*/ 2203450 h 2228850"/>
              <a:gd name="connsiteX3" fmla="*/ 2641600 w 2641600"/>
              <a:gd name="connsiteY3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1600" h="2228850">
                <a:moveTo>
                  <a:pt x="2641600" y="0"/>
                </a:moveTo>
                <a:lnTo>
                  <a:pt x="0" y="2228850"/>
                </a:lnTo>
                <a:lnTo>
                  <a:pt x="190500" y="2203450"/>
                </a:lnTo>
                <a:lnTo>
                  <a:pt x="26416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5EE1534-B19F-0ACA-5358-0FC24DF7AD00}"/>
              </a:ext>
            </a:extLst>
          </p:cNvPr>
          <p:cNvSpPr/>
          <p:nvPr/>
        </p:nvSpPr>
        <p:spPr>
          <a:xfrm>
            <a:off x="6680200" y="2419350"/>
            <a:ext cx="2425700" cy="1670050"/>
          </a:xfrm>
          <a:custGeom>
            <a:avLst/>
            <a:gdLst>
              <a:gd name="connsiteX0" fmla="*/ 2425700 w 2425700"/>
              <a:gd name="connsiteY0" fmla="*/ 1644650 h 1670050"/>
              <a:gd name="connsiteX1" fmla="*/ 6350 w 2425700"/>
              <a:gd name="connsiteY1" fmla="*/ 0 h 1670050"/>
              <a:gd name="connsiteX2" fmla="*/ 0 w 2425700"/>
              <a:gd name="connsiteY2" fmla="*/ 44450 h 1670050"/>
              <a:gd name="connsiteX3" fmla="*/ 2247900 w 2425700"/>
              <a:gd name="connsiteY3" fmla="*/ 1670050 h 1670050"/>
              <a:gd name="connsiteX4" fmla="*/ 2425700 w 2425700"/>
              <a:gd name="connsiteY4" fmla="*/ 1644650 h 16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700" h="1670050">
                <a:moveTo>
                  <a:pt x="2425700" y="1644650"/>
                </a:moveTo>
                <a:lnTo>
                  <a:pt x="6350" y="0"/>
                </a:lnTo>
                <a:lnTo>
                  <a:pt x="0" y="44450"/>
                </a:lnTo>
                <a:lnTo>
                  <a:pt x="2247900" y="1670050"/>
                </a:lnTo>
                <a:lnTo>
                  <a:pt x="2425700" y="1644650"/>
                </a:lnTo>
                <a:close/>
              </a:path>
            </a:pathLst>
          </a:custGeom>
          <a:solidFill>
            <a:srgbClr val="FFC000">
              <a:alpha val="30196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2072B0-11D6-9877-07AA-A4424C66BE41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C79DD82-447F-0258-36B9-AF771AB17840}"/>
              </a:ext>
            </a:extLst>
          </p:cNvPr>
          <p:cNvSpPr/>
          <p:nvPr/>
        </p:nvSpPr>
        <p:spPr>
          <a:xfrm>
            <a:off x="8445500" y="1828800"/>
            <a:ext cx="3124200" cy="2178050"/>
          </a:xfrm>
          <a:custGeom>
            <a:avLst/>
            <a:gdLst>
              <a:gd name="connsiteX0" fmla="*/ 3124200 w 3124200"/>
              <a:gd name="connsiteY0" fmla="*/ 0 h 2178050"/>
              <a:gd name="connsiteX1" fmla="*/ 0 w 3124200"/>
              <a:gd name="connsiteY1" fmla="*/ 2127250 h 2178050"/>
              <a:gd name="connsiteX2" fmla="*/ 101600 w 3124200"/>
              <a:gd name="connsiteY2" fmla="*/ 2178050 h 2178050"/>
              <a:gd name="connsiteX3" fmla="*/ 3124200 w 3124200"/>
              <a:gd name="connsiteY3" fmla="*/ 0 h 21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00" h="2178050">
                <a:moveTo>
                  <a:pt x="3124200" y="0"/>
                </a:moveTo>
                <a:lnTo>
                  <a:pt x="0" y="2127250"/>
                </a:lnTo>
                <a:lnTo>
                  <a:pt x="101600" y="2178050"/>
                </a:lnTo>
                <a:lnTo>
                  <a:pt x="3124200" y="0"/>
                </a:lnTo>
                <a:close/>
              </a:path>
            </a:pathLst>
          </a:custGeom>
          <a:solidFill>
            <a:srgbClr val="FFC000">
              <a:alpha val="30196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tial Circle 26">
            <a:extLst>
              <a:ext uri="{FF2B5EF4-FFF2-40B4-BE49-F238E27FC236}">
                <a16:creationId xmlns:a16="http://schemas.microsoft.com/office/drawing/2014/main" id="{BC43F3E0-0C52-B79E-A949-E5939E32FCC6}"/>
              </a:ext>
            </a:extLst>
          </p:cNvPr>
          <p:cNvSpPr/>
          <p:nvPr/>
        </p:nvSpPr>
        <p:spPr>
          <a:xfrm rot="7066388">
            <a:off x="7929854" y="3371830"/>
            <a:ext cx="1096883" cy="1170894"/>
          </a:xfrm>
          <a:prstGeom prst="pie">
            <a:avLst>
              <a:gd name="adj1" fmla="val 5400000"/>
              <a:gd name="adj2" fmla="val 16200000"/>
            </a:avLst>
          </a:prstGeom>
          <a:solidFill>
            <a:srgbClr val="FFC000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5E6DBC-CD3B-91AB-9B85-868811779E9D}"/>
              </a:ext>
            </a:extLst>
          </p:cNvPr>
          <p:cNvSpPr/>
          <p:nvPr/>
        </p:nvSpPr>
        <p:spPr>
          <a:xfrm>
            <a:off x="6654800" y="2451100"/>
            <a:ext cx="1911350" cy="1555750"/>
          </a:xfrm>
          <a:custGeom>
            <a:avLst/>
            <a:gdLst>
              <a:gd name="connsiteX0" fmla="*/ 1911350 w 1911350"/>
              <a:gd name="connsiteY0" fmla="*/ 1555750 h 1555750"/>
              <a:gd name="connsiteX1" fmla="*/ 19050 w 1911350"/>
              <a:gd name="connsiteY1" fmla="*/ 0 h 1555750"/>
              <a:gd name="connsiteX2" fmla="*/ 0 w 1911350"/>
              <a:gd name="connsiteY2" fmla="*/ 31750 h 1555750"/>
              <a:gd name="connsiteX3" fmla="*/ 1771650 w 1911350"/>
              <a:gd name="connsiteY3" fmla="*/ 1492250 h 1555750"/>
              <a:gd name="connsiteX4" fmla="*/ 1911350 w 1911350"/>
              <a:gd name="connsiteY4" fmla="*/ 1555750 h 155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1555750">
                <a:moveTo>
                  <a:pt x="1911350" y="1555750"/>
                </a:moveTo>
                <a:lnTo>
                  <a:pt x="19050" y="0"/>
                </a:lnTo>
                <a:lnTo>
                  <a:pt x="0" y="31750"/>
                </a:lnTo>
                <a:lnTo>
                  <a:pt x="1771650" y="1492250"/>
                </a:lnTo>
                <a:lnTo>
                  <a:pt x="1911350" y="1555750"/>
                </a:ln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948B2D-4040-6E76-6D3E-22389711BA62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F1BE96-D85A-DE76-C26E-6AAA52DFCAD8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F73678-8558-19E1-2CA2-619CAD7B7F9F}"/>
                  </a:ext>
                </a:extLst>
              </p:cNvPr>
              <p:cNvSpPr txBox="1"/>
              <p:nvPr/>
            </p:nvSpPr>
            <p:spPr>
              <a:xfrm>
                <a:off x="10145045" y="3248709"/>
                <a:ext cx="1848775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=(1, 1, 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F73678-8558-19E1-2CA2-619CAD7B7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045" y="3248709"/>
                <a:ext cx="1848775" cy="266227"/>
              </a:xfrm>
              <a:prstGeom prst="rect">
                <a:avLst/>
              </a:prstGeom>
              <a:blipFill>
                <a:blip r:embed="rId4"/>
                <a:stretch>
                  <a:fillRect l="-1980" r="-33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1E2BE8-5C43-3F0B-BD1E-9DDD171F4A48}"/>
                  </a:ext>
                </a:extLst>
              </p:cNvPr>
              <p:cNvSpPr txBox="1"/>
              <p:nvPr/>
            </p:nvSpPr>
            <p:spPr>
              <a:xfrm>
                <a:off x="7782983" y="4138863"/>
                <a:ext cx="26096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𝑚𝑎𝑡𝑒𝑟𝑖𝑎𝑙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=(0.4, 0.4, 0.4)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1E2BE8-5C43-3F0B-BD1E-9DDD171F4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983" y="4138863"/>
                <a:ext cx="2609689" cy="246221"/>
              </a:xfrm>
              <a:prstGeom prst="rect">
                <a:avLst/>
              </a:prstGeom>
              <a:blipFill>
                <a:blip r:embed="rId5"/>
                <a:stretch>
                  <a:fillRect l="-1168" r="-1869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69B28AC-ECB6-0E3A-A7DE-6ECCD007A16D}"/>
                  </a:ext>
                </a:extLst>
              </p:cNvPr>
              <p:cNvSpPr txBox="1"/>
              <p:nvPr/>
            </p:nvSpPr>
            <p:spPr>
              <a:xfrm>
                <a:off x="6071675" y="4708778"/>
                <a:ext cx="5117042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𝑟𝑒𝑠𝑢𝑙𝑡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𝑃𝑒𝑟𝑐𝑒𝑛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𝑡𝑜𝑐𝑎𝑚𝑒𝑟𝑎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𝑚𝑎𝑡𝑒𝑟𝑖𝑎𝑙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69B28AC-ECB6-0E3A-A7DE-6ECCD007A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75" y="4708778"/>
                <a:ext cx="5117042" cy="266227"/>
              </a:xfrm>
              <a:prstGeom prst="rect">
                <a:avLst/>
              </a:prstGeom>
              <a:blipFill>
                <a:blip r:embed="rId6"/>
                <a:stretch>
                  <a:fillRect l="-35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249C9F-2252-D2B4-7608-2F4D880B4F46}"/>
                  </a:ext>
                </a:extLst>
              </p:cNvPr>
              <p:cNvSpPr txBox="1"/>
              <p:nvPr/>
            </p:nvSpPr>
            <p:spPr>
              <a:xfrm>
                <a:off x="5803858" y="3682302"/>
                <a:ext cx="21865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𝑃𝑒𝑟𝑐𝑒𝑛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𝑡𝑜𝑐𝑎𝑚𝑒𝑟𝑎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=30%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249C9F-2252-D2B4-7608-2F4D880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858" y="3682302"/>
                <a:ext cx="2186561" cy="246221"/>
              </a:xfrm>
              <a:prstGeom prst="rect">
                <a:avLst/>
              </a:prstGeom>
              <a:blipFill>
                <a:blip r:embed="rId7"/>
                <a:stretch>
                  <a:fillRect l="-1393" r="-139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C3B731F-77EA-9956-FF18-A64EF6C068B8}"/>
              </a:ext>
            </a:extLst>
          </p:cNvPr>
          <p:cNvSpPr txBox="1"/>
          <p:nvPr/>
        </p:nvSpPr>
        <p:spPr>
          <a:xfrm>
            <a:off x="7526467" y="990161"/>
            <a:ext cx="2472442" cy="15696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Надалі я буду уявляти ці групи променів як один промінь. Проте варто розуміти, що один промінь представляє групу променів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172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5" grpId="0"/>
      <p:bldP spid="49" grpId="0"/>
      <p:bldP spid="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Освітлення Фонга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372580" cy="4533360"/>
          </a:xfrm>
        </p:spPr>
        <p:txBody>
          <a:bodyPr>
            <a:normAutofit/>
          </a:bodyPr>
          <a:lstStyle/>
          <a:p>
            <a:r>
              <a:rPr lang="uk-UA" dirty="0"/>
              <a:t>Всього разом, освітлення Фонга має 3 компоненти</a:t>
            </a:r>
            <a:r>
              <a:rPr lang="en-US" dirty="0"/>
              <a:t>:</a:t>
            </a:r>
          </a:p>
          <a:p>
            <a:pPr lvl="1"/>
            <a:r>
              <a:rPr lang="uk-UA" dirty="0"/>
              <a:t>Навколишнє</a:t>
            </a:r>
            <a:r>
              <a:rPr lang="en-US" dirty="0"/>
              <a:t>/Ambient</a:t>
            </a:r>
            <a:r>
              <a:rPr lang="uk-UA" dirty="0"/>
              <a:t> світло</a:t>
            </a:r>
            <a:endParaRPr lang="en-US" dirty="0"/>
          </a:p>
          <a:p>
            <a:pPr lvl="1"/>
            <a:r>
              <a:rPr lang="uk-UA" dirty="0"/>
              <a:t>Дифузне відбиття</a:t>
            </a:r>
            <a:endParaRPr lang="en-US" dirty="0"/>
          </a:p>
          <a:p>
            <a:pPr lvl="1"/>
            <a:r>
              <a:rPr lang="uk-UA" dirty="0"/>
              <a:t>Дзеркальне відбиття</a:t>
            </a:r>
            <a:endParaRPr lang="en-US" dirty="0"/>
          </a:p>
          <a:p>
            <a:r>
              <a:rPr lang="uk-UA" dirty="0"/>
              <a:t>Усі ці компоненти повертають колір, яких разом додамо</a:t>
            </a:r>
            <a:r>
              <a:rPr lang="en-US" dirty="0"/>
              <a:t>,</a:t>
            </a:r>
            <a:r>
              <a:rPr lang="uk-UA" dirty="0"/>
              <a:t> щоб освітлити піксель</a:t>
            </a:r>
          </a:p>
          <a:p>
            <a:pPr lvl="1"/>
            <a:r>
              <a:rPr lang="uk-UA" dirty="0"/>
              <a:t>Кольори є адитивними, їх змішується шляхом додавання їх каналів</a:t>
            </a:r>
            <a:endParaRPr lang="en-US" dirty="0"/>
          </a:p>
          <a:p>
            <a:r>
              <a:rPr lang="uk-UA" dirty="0"/>
              <a:t>Під час обчислення відбиття променя, ми спрощуємо поверхню об</a:t>
            </a:r>
            <a:r>
              <a:rPr lang="en-US" dirty="0"/>
              <a:t>’</a:t>
            </a:r>
            <a:r>
              <a:rPr lang="uk-UA" dirty="0"/>
              <a:t>єкта, щоб вона була плоскою</a:t>
            </a:r>
          </a:p>
          <a:p>
            <a:pPr lvl="1"/>
            <a:r>
              <a:rPr lang="uk-UA" dirty="0"/>
              <a:t>Можете уявити, що ми збільшили масштаб поверхні до тих пір, поки вона не стала плоскою</a:t>
            </a:r>
            <a:r>
              <a:rPr lang="en-US" dirty="0"/>
              <a:t> (</a:t>
            </a:r>
            <a:r>
              <a:rPr lang="uk-UA" dirty="0"/>
              <a:t>піксель зазвичай дуже малий)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62834E-CD5D-74D7-C2FE-9FEFD7DE0FC0}"/>
              </a:ext>
            </a:extLst>
          </p:cNvPr>
          <p:cNvCxnSpPr/>
          <p:nvPr/>
        </p:nvCxnSpPr>
        <p:spPr>
          <a:xfrm>
            <a:off x="7196664" y="4355518"/>
            <a:ext cx="382604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n 6">
            <a:extLst>
              <a:ext uri="{FF2B5EF4-FFF2-40B4-BE49-F238E27FC236}">
                <a16:creationId xmlns:a16="http://schemas.microsoft.com/office/drawing/2014/main" id="{A3ECE5CD-B714-784C-CDCF-550680C9EEFC}"/>
              </a:ext>
            </a:extLst>
          </p:cNvPr>
          <p:cNvSpPr/>
          <p:nvPr/>
        </p:nvSpPr>
        <p:spPr>
          <a:xfrm>
            <a:off x="11094895" y="1609761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amera">
                <a:extLst>
                  <a:ext uri="{FF2B5EF4-FFF2-40B4-BE49-F238E27FC236}">
                    <a16:creationId xmlns:a16="http://schemas.microsoft.com/office/drawing/2014/main" id="{6D0E0341-4BF1-EFC9-F1B9-59FEA69FF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4863760"/>
                  </p:ext>
                </p:extLst>
              </p:nvPr>
            </p:nvGraphicFramePr>
            <p:xfrm>
              <a:off x="6249079" y="1789934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amera">
                <a:extLst>
                  <a:ext uri="{FF2B5EF4-FFF2-40B4-BE49-F238E27FC236}">
                    <a16:creationId xmlns:a16="http://schemas.microsoft.com/office/drawing/2014/main" id="{6D0E0341-4BF1-EFC9-F1B9-59FEA69FF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9079" y="1789934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2E7FAC-123D-04B2-602D-D7770791F174}"/>
              </a:ext>
            </a:extLst>
          </p:cNvPr>
          <p:cNvCxnSpPr>
            <a:cxnSpLocks/>
          </p:cNvCxnSpPr>
          <p:nvPr/>
        </p:nvCxnSpPr>
        <p:spPr>
          <a:xfrm flipH="1">
            <a:off x="9205933" y="2171785"/>
            <a:ext cx="2207799" cy="215716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BFDFCF-1E17-9B8A-EE61-F5B3AEDF23B5}"/>
              </a:ext>
            </a:extLst>
          </p:cNvPr>
          <p:cNvCxnSpPr>
            <a:cxnSpLocks/>
          </p:cNvCxnSpPr>
          <p:nvPr/>
        </p:nvCxnSpPr>
        <p:spPr>
          <a:xfrm flipV="1">
            <a:off x="9205938" y="3417053"/>
            <a:ext cx="0" cy="91440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D9361-AF86-0B56-AB53-0E9F622CE69A}"/>
              </a:ext>
            </a:extLst>
          </p:cNvPr>
          <p:cNvCxnSpPr>
            <a:cxnSpLocks/>
          </p:cNvCxnSpPr>
          <p:nvPr/>
        </p:nvCxnSpPr>
        <p:spPr>
          <a:xfrm flipH="1" flipV="1">
            <a:off x="8786998" y="3543385"/>
            <a:ext cx="418940" cy="78806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531547-D8B6-D024-B654-3B6EA904FE0D}"/>
              </a:ext>
            </a:extLst>
          </p:cNvPr>
          <p:cNvCxnSpPr>
            <a:cxnSpLocks/>
          </p:cNvCxnSpPr>
          <p:nvPr/>
        </p:nvCxnSpPr>
        <p:spPr>
          <a:xfrm flipH="1" flipV="1">
            <a:off x="6945210" y="2424363"/>
            <a:ext cx="2260727" cy="190709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01DDD3-99BD-DE1F-C42A-3EAC07334827}"/>
              </a:ext>
            </a:extLst>
          </p:cNvPr>
          <p:cNvCxnSpPr>
            <a:cxnSpLocks/>
          </p:cNvCxnSpPr>
          <p:nvPr/>
        </p:nvCxnSpPr>
        <p:spPr>
          <a:xfrm flipH="1" flipV="1">
            <a:off x="8380853" y="4145967"/>
            <a:ext cx="825084" cy="18548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2372BF-52A1-6000-98E6-5643BEF4414C}"/>
              </a:ext>
            </a:extLst>
          </p:cNvPr>
          <p:cNvCxnSpPr>
            <a:cxnSpLocks/>
          </p:cNvCxnSpPr>
          <p:nvPr/>
        </p:nvCxnSpPr>
        <p:spPr>
          <a:xfrm flipV="1">
            <a:off x="9205937" y="3563188"/>
            <a:ext cx="406145" cy="7682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3A00A-E446-7282-C713-BAFB83375140}"/>
              </a:ext>
            </a:extLst>
          </p:cNvPr>
          <p:cNvCxnSpPr>
            <a:cxnSpLocks/>
          </p:cNvCxnSpPr>
          <p:nvPr/>
        </p:nvCxnSpPr>
        <p:spPr>
          <a:xfrm flipV="1">
            <a:off x="9205936" y="3874253"/>
            <a:ext cx="691817" cy="4572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7DD565-28D9-8E12-F15D-197D0065F34B}"/>
              </a:ext>
            </a:extLst>
          </p:cNvPr>
          <p:cNvCxnSpPr>
            <a:cxnSpLocks/>
          </p:cNvCxnSpPr>
          <p:nvPr/>
        </p:nvCxnSpPr>
        <p:spPr>
          <a:xfrm flipV="1">
            <a:off x="9205935" y="4189581"/>
            <a:ext cx="788071" cy="1418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60DFACD-1C44-8297-A1C9-AEF968FB6473}"/>
              </a:ext>
            </a:extLst>
          </p:cNvPr>
          <p:cNvSpPr/>
          <p:nvPr/>
        </p:nvSpPr>
        <p:spPr>
          <a:xfrm>
            <a:off x="7196664" y="1691321"/>
            <a:ext cx="3826042" cy="2664185"/>
          </a:xfrm>
          <a:prstGeom prst="rect">
            <a:avLst/>
          </a:prstGeom>
          <a:solidFill>
            <a:srgbClr val="FFC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8FCB4F-6778-9230-F364-8D55B6CB2879}"/>
              </a:ext>
            </a:extLst>
          </p:cNvPr>
          <p:cNvSpPr/>
          <p:nvPr/>
        </p:nvSpPr>
        <p:spPr>
          <a:xfrm>
            <a:off x="6882063" y="2424363"/>
            <a:ext cx="2304048" cy="1894974"/>
          </a:xfrm>
          <a:custGeom>
            <a:avLst/>
            <a:gdLst>
              <a:gd name="connsiteX0" fmla="*/ 2304048 w 2304048"/>
              <a:gd name="connsiteY0" fmla="*/ 1894974 h 1894974"/>
              <a:gd name="connsiteX1" fmla="*/ 252663 w 2304048"/>
              <a:gd name="connsiteY1" fmla="*/ 0 h 1894974"/>
              <a:gd name="connsiteX2" fmla="*/ 0 w 2304048"/>
              <a:gd name="connsiteY2" fmla="*/ 282742 h 1894974"/>
              <a:gd name="connsiteX3" fmla="*/ 2304048 w 2304048"/>
              <a:gd name="connsiteY3" fmla="*/ 1894974 h 18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048" h="1894974">
                <a:moveTo>
                  <a:pt x="2304048" y="1894974"/>
                </a:moveTo>
                <a:lnTo>
                  <a:pt x="252663" y="0"/>
                </a:lnTo>
                <a:lnTo>
                  <a:pt x="0" y="282742"/>
                </a:lnTo>
                <a:lnTo>
                  <a:pt x="2304048" y="189497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3C7BD-1C89-4361-C4D4-16F754BB5AF5}"/>
              </a:ext>
            </a:extLst>
          </p:cNvPr>
          <p:cNvSpPr txBox="1"/>
          <p:nvPr/>
        </p:nvSpPr>
        <p:spPr>
          <a:xfrm>
            <a:off x="6722871" y="4746855"/>
            <a:ext cx="2869234" cy="1815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Модель Фонга не є фізично точним методом освітлення! Вона, наприклад, не зберігає енергію, але все ж корисна для вивчення освітлення, і колись її використовували усі відеоігри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696E7E-1865-6D05-5FF5-087BE07091E8}"/>
              </a:ext>
            </a:extLst>
          </p:cNvPr>
          <p:cNvSpPr/>
          <p:nvPr/>
        </p:nvSpPr>
        <p:spPr>
          <a:xfrm>
            <a:off x="9109683" y="4230887"/>
            <a:ext cx="191641" cy="1961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6B74D-BA50-6219-9989-BE5A8C9A3A09}"/>
              </a:ext>
            </a:extLst>
          </p:cNvPr>
          <p:cNvSpPr txBox="1"/>
          <p:nvPr/>
        </p:nvSpPr>
        <p:spPr>
          <a:xfrm>
            <a:off x="7759521" y="866314"/>
            <a:ext cx="2968580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Все це обчислюватимемо у центрові точки кожного пікселя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43450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E081-B78B-3F61-B229-4E2F4EFE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Освітлення Фонга</a:t>
            </a:r>
            <a:endParaRPr lang="en-US" dirty="0"/>
          </a:p>
        </p:txBody>
      </p:sp>
      <p:pic>
        <p:nvPicPr>
          <p:cNvPr id="8" name="Picture 7" descr="A blue and black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077DC2D0-24B6-95B4-8DE6-0D6AE9BE1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52" y="2100649"/>
            <a:ext cx="8944714" cy="2485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E04501-A54C-DD0F-D939-56991596C87C}"/>
              </a:ext>
            </a:extLst>
          </p:cNvPr>
          <p:cNvSpPr/>
          <p:nvPr/>
        </p:nvSpPr>
        <p:spPr>
          <a:xfrm>
            <a:off x="2224216" y="4158048"/>
            <a:ext cx="8402594" cy="562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11868-F087-36ED-7AD4-8B2C05CEC2C2}"/>
              </a:ext>
            </a:extLst>
          </p:cNvPr>
          <p:cNvSpPr txBox="1"/>
          <p:nvPr/>
        </p:nvSpPr>
        <p:spPr>
          <a:xfrm>
            <a:off x="1902940" y="4226010"/>
            <a:ext cx="2131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Навколишнє</a:t>
            </a:r>
            <a:r>
              <a:rPr lang="en-US" dirty="0">
                <a:latin typeface="YouTube Sans"/>
              </a:rPr>
              <a:t>\ Ambient </a:t>
            </a:r>
            <a:r>
              <a:rPr lang="uk-UA" dirty="0">
                <a:latin typeface="YouTube Sans"/>
              </a:rPr>
              <a:t>світло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824E27-2615-D518-0776-4EB4057A0014}"/>
              </a:ext>
            </a:extLst>
          </p:cNvPr>
          <p:cNvSpPr txBox="1"/>
          <p:nvPr/>
        </p:nvSpPr>
        <p:spPr>
          <a:xfrm>
            <a:off x="4133335" y="4215373"/>
            <a:ext cx="2131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Дифузне</a:t>
            </a:r>
            <a:r>
              <a:rPr lang="en-US" dirty="0">
                <a:latin typeface="YouTube Sans"/>
              </a:rPr>
              <a:t>\Diffuse </a:t>
            </a:r>
            <a:r>
              <a:rPr lang="uk-UA" dirty="0">
                <a:latin typeface="YouTube Sans"/>
              </a:rPr>
              <a:t>відбиття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F3B45-AC6E-F87E-52C5-9608803285C9}"/>
              </a:ext>
            </a:extLst>
          </p:cNvPr>
          <p:cNvSpPr txBox="1"/>
          <p:nvPr/>
        </p:nvSpPr>
        <p:spPr>
          <a:xfrm>
            <a:off x="6306309" y="4206456"/>
            <a:ext cx="2131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Дзеркальне</a:t>
            </a:r>
            <a:r>
              <a:rPr lang="en-US" dirty="0">
                <a:latin typeface="YouTube Sans"/>
              </a:rPr>
              <a:t>\ Specular </a:t>
            </a:r>
            <a:r>
              <a:rPr lang="uk-UA" dirty="0">
                <a:latin typeface="YouTube Sans"/>
              </a:rPr>
              <a:t>відбиття</a:t>
            </a:r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7E1E2-1B4A-BEB1-39B4-9384ABF38CC8}"/>
              </a:ext>
            </a:extLst>
          </p:cNvPr>
          <p:cNvSpPr txBox="1"/>
          <p:nvPr/>
        </p:nvSpPr>
        <p:spPr>
          <a:xfrm>
            <a:off x="8550875" y="4206455"/>
            <a:ext cx="2174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Освітлення Фонга</a:t>
            </a:r>
            <a:r>
              <a:rPr lang="en-US" dirty="0">
                <a:latin typeface="YouTube Sans"/>
              </a:rPr>
              <a:t>\Phong</a:t>
            </a:r>
          </a:p>
        </p:txBody>
      </p:sp>
    </p:spTree>
    <p:extLst>
      <p:ext uri="{BB962C8B-B14F-4D97-AF65-F5344CB8AC3E}">
        <p14:creationId xmlns:p14="http://schemas.microsoft.com/office/powerpoint/2010/main" val="3754344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42A-1A3E-8466-CE49-C297436E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Навколишнє світло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9271C-CD89-2125-281B-181CAC5A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976502" cy="4351337"/>
          </a:xfrm>
        </p:spPr>
        <p:txBody>
          <a:bodyPr/>
          <a:lstStyle/>
          <a:p>
            <a:r>
              <a:rPr lang="uk-UA" dirty="0"/>
              <a:t>Навколишнє світло – це світло, яке відбивається у сцені, і немає конкретного напрямку</a:t>
            </a:r>
          </a:p>
          <a:p>
            <a:pPr lvl="1"/>
            <a:r>
              <a:rPr lang="uk-UA" dirty="0"/>
              <a:t>Оскільки різні промені відбиваються у різних напрямках, інтенсивність кожного променя невелика, і напрямок більш менш випадковий</a:t>
            </a:r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E80423A2-704E-EAFC-6332-4DFF04299DF9}"/>
              </a:ext>
            </a:extLst>
          </p:cNvPr>
          <p:cNvSpPr/>
          <p:nvPr/>
        </p:nvSpPr>
        <p:spPr>
          <a:xfrm>
            <a:off x="10480495" y="3703089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3D1301-5ACF-F93B-7746-323EC99B03E0}"/>
              </a:ext>
            </a:extLst>
          </p:cNvPr>
          <p:cNvCxnSpPr/>
          <p:nvPr/>
        </p:nvCxnSpPr>
        <p:spPr>
          <a:xfrm flipV="1">
            <a:off x="7729000" y="4686301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B2C36C-7D64-5C30-8208-86BF99BA788A}"/>
              </a:ext>
            </a:extLst>
          </p:cNvPr>
          <p:cNvCxnSpPr>
            <a:cxnSpLocks/>
          </p:cNvCxnSpPr>
          <p:nvPr/>
        </p:nvCxnSpPr>
        <p:spPr>
          <a:xfrm>
            <a:off x="7969631" y="4686301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EE505-2597-E6B9-F45F-B1BE64274CC3}"/>
              </a:ext>
            </a:extLst>
          </p:cNvPr>
          <p:cNvCxnSpPr>
            <a:cxnSpLocks/>
          </p:cNvCxnSpPr>
          <p:nvPr/>
        </p:nvCxnSpPr>
        <p:spPr>
          <a:xfrm flipV="1">
            <a:off x="8333585" y="4686301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823D87-1DC0-E756-9E10-5F3643DA8E5A}"/>
              </a:ext>
            </a:extLst>
          </p:cNvPr>
          <p:cNvCxnSpPr>
            <a:cxnSpLocks/>
          </p:cNvCxnSpPr>
          <p:nvPr/>
        </p:nvCxnSpPr>
        <p:spPr>
          <a:xfrm flipH="1" flipV="1">
            <a:off x="8408783" y="4686301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FEAFED5-E6CD-7915-ECD1-2AB2D31EE07F}"/>
              </a:ext>
            </a:extLst>
          </p:cNvPr>
          <p:cNvCxnSpPr>
            <a:cxnSpLocks/>
          </p:cNvCxnSpPr>
          <p:nvPr/>
        </p:nvCxnSpPr>
        <p:spPr>
          <a:xfrm flipV="1">
            <a:off x="8481474" y="4686301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EB2863-0C3D-5703-0132-A9AD366EA94D}"/>
              </a:ext>
            </a:extLst>
          </p:cNvPr>
          <p:cNvCxnSpPr>
            <a:cxnSpLocks/>
          </p:cNvCxnSpPr>
          <p:nvPr/>
        </p:nvCxnSpPr>
        <p:spPr>
          <a:xfrm flipH="1" flipV="1">
            <a:off x="8709573" y="4686301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D998AF-049F-7DF0-B994-AA2CD7933647}"/>
              </a:ext>
            </a:extLst>
          </p:cNvPr>
          <p:cNvCxnSpPr>
            <a:cxnSpLocks/>
          </p:cNvCxnSpPr>
          <p:nvPr/>
        </p:nvCxnSpPr>
        <p:spPr>
          <a:xfrm flipH="1" flipV="1">
            <a:off x="8847935" y="4734427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22C863-01E9-3637-6E95-EFFACFA7A6AC}"/>
              </a:ext>
            </a:extLst>
          </p:cNvPr>
          <p:cNvCxnSpPr>
            <a:cxnSpLocks/>
          </p:cNvCxnSpPr>
          <p:nvPr/>
        </p:nvCxnSpPr>
        <p:spPr>
          <a:xfrm flipH="1">
            <a:off x="9022394" y="4782554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62FE09-3F39-3E77-E043-AB8F94D685A1}"/>
              </a:ext>
            </a:extLst>
          </p:cNvPr>
          <p:cNvCxnSpPr>
            <a:cxnSpLocks/>
          </p:cNvCxnSpPr>
          <p:nvPr/>
        </p:nvCxnSpPr>
        <p:spPr>
          <a:xfrm flipV="1">
            <a:off x="9459543" y="4686301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028172-22B7-B715-FFB9-14A884CF689E}"/>
              </a:ext>
            </a:extLst>
          </p:cNvPr>
          <p:cNvCxnSpPr>
            <a:cxnSpLocks/>
          </p:cNvCxnSpPr>
          <p:nvPr/>
        </p:nvCxnSpPr>
        <p:spPr>
          <a:xfrm flipH="1" flipV="1">
            <a:off x="9539752" y="4686301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047697-4717-633A-FF65-B3C19613F200}"/>
              </a:ext>
            </a:extLst>
          </p:cNvPr>
          <p:cNvCxnSpPr>
            <a:cxnSpLocks/>
          </p:cNvCxnSpPr>
          <p:nvPr/>
        </p:nvCxnSpPr>
        <p:spPr>
          <a:xfrm flipV="1">
            <a:off x="9780383" y="4614111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A3A8F5-4C23-56FE-E4E3-728498F13216}"/>
              </a:ext>
            </a:extLst>
          </p:cNvPr>
          <p:cNvCxnSpPr>
            <a:cxnSpLocks/>
          </p:cNvCxnSpPr>
          <p:nvPr/>
        </p:nvCxnSpPr>
        <p:spPr>
          <a:xfrm flipH="1" flipV="1">
            <a:off x="9860592" y="4614111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EB9130-01CE-43FE-C9EB-42B2A5F06326}"/>
              </a:ext>
            </a:extLst>
          </p:cNvPr>
          <p:cNvCxnSpPr>
            <a:cxnSpLocks/>
          </p:cNvCxnSpPr>
          <p:nvPr/>
        </p:nvCxnSpPr>
        <p:spPr>
          <a:xfrm flipH="1">
            <a:off x="10101223" y="4662237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074D50-85B4-21E4-6F68-D9F94EBF7672}"/>
              </a:ext>
            </a:extLst>
          </p:cNvPr>
          <p:cNvCxnSpPr>
            <a:cxnSpLocks/>
          </p:cNvCxnSpPr>
          <p:nvPr/>
        </p:nvCxnSpPr>
        <p:spPr>
          <a:xfrm>
            <a:off x="10422063" y="4662237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820472-012B-6A07-AB57-C959F7DDFF7D}"/>
              </a:ext>
            </a:extLst>
          </p:cNvPr>
          <p:cNvCxnSpPr>
            <a:cxnSpLocks/>
          </p:cNvCxnSpPr>
          <p:nvPr/>
        </p:nvCxnSpPr>
        <p:spPr>
          <a:xfrm flipH="1">
            <a:off x="8757576" y="4188495"/>
            <a:ext cx="2046782" cy="49780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D5E1BC-9E04-4A67-91F2-94BF46D3747E}"/>
              </a:ext>
            </a:extLst>
          </p:cNvPr>
          <p:cNvCxnSpPr>
            <a:cxnSpLocks/>
          </p:cNvCxnSpPr>
          <p:nvPr/>
        </p:nvCxnSpPr>
        <p:spPr>
          <a:xfrm flipV="1">
            <a:off x="8764501" y="3342477"/>
            <a:ext cx="0" cy="132956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44BF89-2ACC-285C-5BAB-76766EA451C0}"/>
              </a:ext>
            </a:extLst>
          </p:cNvPr>
          <p:cNvCxnSpPr>
            <a:cxnSpLocks/>
          </p:cNvCxnSpPr>
          <p:nvPr/>
        </p:nvCxnSpPr>
        <p:spPr>
          <a:xfrm flipH="1" flipV="1">
            <a:off x="8099531" y="3383027"/>
            <a:ext cx="664970" cy="130327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511DF7-9C17-77D7-CDD9-1A4C8033DEE1}"/>
              </a:ext>
            </a:extLst>
          </p:cNvPr>
          <p:cNvCxnSpPr>
            <a:cxnSpLocks/>
          </p:cNvCxnSpPr>
          <p:nvPr/>
        </p:nvCxnSpPr>
        <p:spPr>
          <a:xfrm flipH="1" flipV="1">
            <a:off x="8283238" y="4434750"/>
            <a:ext cx="464912" cy="24442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498746-CE55-3402-DB1D-27082D989F18}"/>
              </a:ext>
            </a:extLst>
          </p:cNvPr>
          <p:cNvCxnSpPr>
            <a:cxnSpLocks/>
          </p:cNvCxnSpPr>
          <p:nvPr/>
        </p:nvCxnSpPr>
        <p:spPr>
          <a:xfrm flipV="1">
            <a:off x="8783498" y="3325401"/>
            <a:ext cx="804399" cy="133683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1C5BF8-1F40-ACD5-E168-F227559F08DB}"/>
              </a:ext>
            </a:extLst>
          </p:cNvPr>
          <p:cNvCxnSpPr>
            <a:cxnSpLocks/>
          </p:cNvCxnSpPr>
          <p:nvPr/>
        </p:nvCxnSpPr>
        <p:spPr>
          <a:xfrm flipV="1">
            <a:off x="8785275" y="4496662"/>
            <a:ext cx="485224" cy="1896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57A1BC-873C-2D8A-37F4-EEE593556C53}"/>
              </a:ext>
            </a:extLst>
          </p:cNvPr>
          <p:cNvCxnSpPr>
            <a:cxnSpLocks/>
          </p:cNvCxnSpPr>
          <p:nvPr/>
        </p:nvCxnSpPr>
        <p:spPr>
          <a:xfrm>
            <a:off x="8783497" y="4679173"/>
            <a:ext cx="391297" cy="11541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3941E2-E902-22D7-07C2-1119CCAFFAC0}"/>
              </a:ext>
            </a:extLst>
          </p:cNvPr>
          <p:cNvCxnSpPr/>
          <p:nvPr/>
        </p:nvCxnSpPr>
        <p:spPr>
          <a:xfrm flipV="1">
            <a:off x="7729000" y="3318414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D21FFD-0F6D-D675-769A-6A3CA2B619EC}"/>
              </a:ext>
            </a:extLst>
          </p:cNvPr>
          <p:cNvCxnSpPr>
            <a:cxnSpLocks/>
          </p:cNvCxnSpPr>
          <p:nvPr/>
        </p:nvCxnSpPr>
        <p:spPr>
          <a:xfrm>
            <a:off x="7969631" y="3318414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B97AF0-6C03-91CC-04D9-8BA19B106D24}"/>
              </a:ext>
            </a:extLst>
          </p:cNvPr>
          <p:cNvCxnSpPr>
            <a:cxnSpLocks/>
          </p:cNvCxnSpPr>
          <p:nvPr/>
        </p:nvCxnSpPr>
        <p:spPr>
          <a:xfrm flipV="1">
            <a:off x="8333585" y="3318414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AA94D4-D9A8-B61E-6177-DA5132DE7606}"/>
              </a:ext>
            </a:extLst>
          </p:cNvPr>
          <p:cNvCxnSpPr>
            <a:cxnSpLocks/>
          </p:cNvCxnSpPr>
          <p:nvPr/>
        </p:nvCxnSpPr>
        <p:spPr>
          <a:xfrm flipH="1" flipV="1">
            <a:off x="8408783" y="3318414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980E22-8D5A-440C-FBB5-B4342AFEA1F5}"/>
              </a:ext>
            </a:extLst>
          </p:cNvPr>
          <p:cNvCxnSpPr>
            <a:cxnSpLocks/>
          </p:cNvCxnSpPr>
          <p:nvPr/>
        </p:nvCxnSpPr>
        <p:spPr>
          <a:xfrm flipV="1">
            <a:off x="8481474" y="3318414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663F0CB-7DD3-D9B4-857C-7124C7A2A4E5}"/>
              </a:ext>
            </a:extLst>
          </p:cNvPr>
          <p:cNvCxnSpPr>
            <a:cxnSpLocks/>
          </p:cNvCxnSpPr>
          <p:nvPr/>
        </p:nvCxnSpPr>
        <p:spPr>
          <a:xfrm flipH="1" flipV="1">
            <a:off x="8709573" y="3318414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EAE2493-4E4D-40C3-00D3-DC0BC5260856}"/>
              </a:ext>
            </a:extLst>
          </p:cNvPr>
          <p:cNvCxnSpPr>
            <a:cxnSpLocks/>
          </p:cNvCxnSpPr>
          <p:nvPr/>
        </p:nvCxnSpPr>
        <p:spPr>
          <a:xfrm flipH="1" flipV="1">
            <a:off x="8847935" y="3366540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70AE2FF-39A5-57D2-DCAC-F76D07572F8B}"/>
              </a:ext>
            </a:extLst>
          </p:cNvPr>
          <p:cNvCxnSpPr>
            <a:cxnSpLocks/>
          </p:cNvCxnSpPr>
          <p:nvPr/>
        </p:nvCxnSpPr>
        <p:spPr>
          <a:xfrm flipH="1">
            <a:off x="9022394" y="3414667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116CB6-B8CD-BE41-3333-997724B382E9}"/>
              </a:ext>
            </a:extLst>
          </p:cNvPr>
          <p:cNvCxnSpPr>
            <a:cxnSpLocks/>
          </p:cNvCxnSpPr>
          <p:nvPr/>
        </p:nvCxnSpPr>
        <p:spPr>
          <a:xfrm flipV="1">
            <a:off x="9459543" y="3318414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B9B8E4-1549-BFB4-6DB2-1489DE52AED0}"/>
              </a:ext>
            </a:extLst>
          </p:cNvPr>
          <p:cNvCxnSpPr>
            <a:cxnSpLocks/>
          </p:cNvCxnSpPr>
          <p:nvPr/>
        </p:nvCxnSpPr>
        <p:spPr>
          <a:xfrm flipH="1" flipV="1">
            <a:off x="9539752" y="3318414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D3B22C-A17D-D398-4C3D-A0DA4B82C13A}"/>
              </a:ext>
            </a:extLst>
          </p:cNvPr>
          <p:cNvCxnSpPr>
            <a:cxnSpLocks/>
          </p:cNvCxnSpPr>
          <p:nvPr/>
        </p:nvCxnSpPr>
        <p:spPr>
          <a:xfrm flipV="1">
            <a:off x="9780383" y="3246224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B7C32B-426C-A385-D02F-C2813CE3D350}"/>
              </a:ext>
            </a:extLst>
          </p:cNvPr>
          <p:cNvCxnSpPr>
            <a:cxnSpLocks/>
          </p:cNvCxnSpPr>
          <p:nvPr/>
        </p:nvCxnSpPr>
        <p:spPr>
          <a:xfrm flipH="1" flipV="1">
            <a:off x="9860592" y="3246224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416A4AD-D4BC-8E82-F48B-442BA71573B5}"/>
              </a:ext>
            </a:extLst>
          </p:cNvPr>
          <p:cNvCxnSpPr>
            <a:cxnSpLocks/>
          </p:cNvCxnSpPr>
          <p:nvPr/>
        </p:nvCxnSpPr>
        <p:spPr>
          <a:xfrm flipH="1">
            <a:off x="10101223" y="3294350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C7DE060-7CAC-B1A6-A8ED-C571BC6956CD}"/>
              </a:ext>
            </a:extLst>
          </p:cNvPr>
          <p:cNvCxnSpPr>
            <a:cxnSpLocks/>
          </p:cNvCxnSpPr>
          <p:nvPr/>
        </p:nvCxnSpPr>
        <p:spPr>
          <a:xfrm>
            <a:off x="10422063" y="3294350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92BE9E-1BF5-8334-A649-5BB41C12F37F}"/>
              </a:ext>
            </a:extLst>
          </p:cNvPr>
          <p:cNvCxnSpPr>
            <a:cxnSpLocks/>
          </p:cNvCxnSpPr>
          <p:nvPr/>
        </p:nvCxnSpPr>
        <p:spPr>
          <a:xfrm flipH="1" flipV="1">
            <a:off x="9499647" y="3362029"/>
            <a:ext cx="1279135" cy="69411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B75FD22-7F0B-5CC0-4B61-B59F81D667C7}"/>
              </a:ext>
            </a:extLst>
          </p:cNvPr>
          <p:cNvCxnSpPr>
            <a:cxnSpLocks/>
          </p:cNvCxnSpPr>
          <p:nvPr/>
        </p:nvCxnSpPr>
        <p:spPr>
          <a:xfrm flipH="1">
            <a:off x="9980907" y="4208548"/>
            <a:ext cx="950275" cy="47062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59D3392-2A97-7350-23EC-BE35E17C678D}"/>
              </a:ext>
            </a:extLst>
          </p:cNvPr>
          <p:cNvCxnSpPr>
            <a:cxnSpLocks/>
          </p:cNvCxnSpPr>
          <p:nvPr/>
        </p:nvCxnSpPr>
        <p:spPr>
          <a:xfrm flipH="1" flipV="1">
            <a:off x="8579319" y="3444745"/>
            <a:ext cx="2358376" cy="7136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89ECBF7-B00E-BE89-A5FF-2F7AA2C760EA}"/>
              </a:ext>
            </a:extLst>
          </p:cNvPr>
          <p:cNvCxnSpPr>
            <a:cxnSpLocks/>
          </p:cNvCxnSpPr>
          <p:nvPr/>
        </p:nvCxnSpPr>
        <p:spPr>
          <a:xfrm flipV="1">
            <a:off x="10005567" y="4595046"/>
            <a:ext cx="450477" cy="912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F52F2B-CE36-D10B-5559-7C2DABA28FEC}"/>
              </a:ext>
            </a:extLst>
          </p:cNvPr>
          <p:cNvCxnSpPr>
            <a:cxnSpLocks/>
          </p:cNvCxnSpPr>
          <p:nvPr/>
        </p:nvCxnSpPr>
        <p:spPr>
          <a:xfrm>
            <a:off x="9995541" y="4697219"/>
            <a:ext cx="185891" cy="2914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5D30E3-2BBD-EF2A-9F65-6C7FE45328A1}"/>
              </a:ext>
            </a:extLst>
          </p:cNvPr>
          <p:cNvCxnSpPr>
            <a:cxnSpLocks/>
          </p:cNvCxnSpPr>
          <p:nvPr/>
        </p:nvCxnSpPr>
        <p:spPr>
          <a:xfrm flipV="1">
            <a:off x="10005567" y="4410025"/>
            <a:ext cx="256076" cy="28668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9000125-C48A-A95F-B993-4300461A86C0}"/>
              </a:ext>
            </a:extLst>
          </p:cNvPr>
          <p:cNvCxnSpPr>
            <a:cxnSpLocks/>
          </p:cNvCxnSpPr>
          <p:nvPr/>
        </p:nvCxnSpPr>
        <p:spPr>
          <a:xfrm flipH="1" flipV="1">
            <a:off x="9980907" y="3347778"/>
            <a:ext cx="9269" cy="134893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BE5A71B-6B84-0F78-6539-BC1DAB39CAE3}"/>
              </a:ext>
            </a:extLst>
          </p:cNvPr>
          <p:cNvCxnSpPr>
            <a:cxnSpLocks/>
          </p:cNvCxnSpPr>
          <p:nvPr/>
        </p:nvCxnSpPr>
        <p:spPr>
          <a:xfrm flipH="1" flipV="1">
            <a:off x="9450521" y="3444237"/>
            <a:ext cx="544428" cy="124206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64AC96-799E-C18C-6CF1-366E0A1E3FE4}"/>
              </a:ext>
            </a:extLst>
          </p:cNvPr>
          <p:cNvCxnSpPr>
            <a:cxnSpLocks/>
          </p:cNvCxnSpPr>
          <p:nvPr/>
        </p:nvCxnSpPr>
        <p:spPr>
          <a:xfrm flipH="1" flipV="1">
            <a:off x="9116008" y="3468808"/>
            <a:ext cx="895439" cy="124155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1989309-F54F-1228-6942-59AEEF8D87A0}"/>
              </a:ext>
            </a:extLst>
          </p:cNvPr>
          <p:cNvCxnSpPr>
            <a:cxnSpLocks/>
          </p:cNvCxnSpPr>
          <p:nvPr/>
        </p:nvCxnSpPr>
        <p:spPr>
          <a:xfrm flipV="1">
            <a:off x="8600740" y="3377067"/>
            <a:ext cx="229148" cy="576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5CFF8A4-20E8-D6EA-D81A-B8650C8E741B}"/>
              </a:ext>
            </a:extLst>
          </p:cNvPr>
          <p:cNvCxnSpPr>
            <a:cxnSpLocks/>
          </p:cNvCxnSpPr>
          <p:nvPr/>
        </p:nvCxnSpPr>
        <p:spPr>
          <a:xfrm>
            <a:off x="8575088" y="3425193"/>
            <a:ext cx="426035" cy="10195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12E6A5-4A8F-9A49-2E0B-CE46477CE3A8}"/>
              </a:ext>
            </a:extLst>
          </p:cNvPr>
          <p:cNvCxnSpPr>
            <a:cxnSpLocks/>
          </p:cNvCxnSpPr>
          <p:nvPr/>
        </p:nvCxnSpPr>
        <p:spPr>
          <a:xfrm>
            <a:off x="8595523" y="3433827"/>
            <a:ext cx="1240751" cy="116570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D813AD0-2032-A07D-512E-6FDDB009762E}"/>
              </a:ext>
            </a:extLst>
          </p:cNvPr>
          <p:cNvCxnSpPr>
            <a:cxnSpLocks/>
          </p:cNvCxnSpPr>
          <p:nvPr/>
        </p:nvCxnSpPr>
        <p:spPr>
          <a:xfrm>
            <a:off x="8595523" y="3428238"/>
            <a:ext cx="472865" cy="13832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98D2708-0F93-9910-853B-4E84EB5BF04B}"/>
              </a:ext>
            </a:extLst>
          </p:cNvPr>
          <p:cNvCxnSpPr>
            <a:cxnSpLocks/>
          </p:cNvCxnSpPr>
          <p:nvPr/>
        </p:nvCxnSpPr>
        <p:spPr>
          <a:xfrm flipH="1">
            <a:off x="8403366" y="3433827"/>
            <a:ext cx="192157" cy="123821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BB9330-E76E-BD22-C666-F8876FC33AB5}"/>
              </a:ext>
            </a:extLst>
          </p:cNvPr>
          <p:cNvCxnSpPr>
            <a:cxnSpLocks/>
          </p:cNvCxnSpPr>
          <p:nvPr/>
        </p:nvCxnSpPr>
        <p:spPr>
          <a:xfrm flipH="1">
            <a:off x="8010203" y="3410616"/>
            <a:ext cx="577779" cy="126697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4241B0C-A809-DF07-9888-AA03F335869C}"/>
              </a:ext>
            </a:extLst>
          </p:cNvPr>
          <p:cNvCxnSpPr>
            <a:cxnSpLocks/>
          </p:cNvCxnSpPr>
          <p:nvPr/>
        </p:nvCxnSpPr>
        <p:spPr>
          <a:xfrm flipH="1">
            <a:off x="9266043" y="3389751"/>
            <a:ext cx="251151" cy="140483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06F21DE-255A-B041-76CE-395686B1C4C4}"/>
              </a:ext>
            </a:extLst>
          </p:cNvPr>
          <p:cNvCxnSpPr>
            <a:cxnSpLocks/>
          </p:cNvCxnSpPr>
          <p:nvPr/>
        </p:nvCxnSpPr>
        <p:spPr>
          <a:xfrm>
            <a:off x="9534387" y="3368516"/>
            <a:ext cx="22370" cy="12721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A3EF76-AE91-C147-67D3-9E747CBC17C3}"/>
              </a:ext>
            </a:extLst>
          </p:cNvPr>
          <p:cNvCxnSpPr>
            <a:cxnSpLocks/>
          </p:cNvCxnSpPr>
          <p:nvPr/>
        </p:nvCxnSpPr>
        <p:spPr>
          <a:xfrm>
            <a:off x="9551934" y="3361316"/>
            <a:ext cx="379885" cy="12793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3F99AE7-ACB3-6B8C-EEAD-8F101F5AAE93}"/>
              </a:ext>
            </a:extLst>
          </p:cNvPr>
          <p:cNvCxnSpPr>
            <a:cxnSpLocks/>
          </p:cNvCxnSpPr>
          <p:nvPr/>
        </p:nvCxnSpPr>
        <p:spPr>
          <a:xfrm>
            <a:off x="9539745" y="3361316"/>
            <a:ext cx="386305" cy="44026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8AC863-7D54-E0E4-0C83-728EF20A82ED}"/>
              </a:ext>
            </a:extLst>
          </p:cNvPr>
          <p:cNvCxnSpPr>
            <a:cxnSpLocks/>
          </p:cNvCxnSpPr>
          <p:nvPr/>
        </p:nvCxnSpPr>
        <p:spPr>
          <a:xfrm>
            <a:off x="9537844" y="3377067"/>
            <a:ext cx="427019" cy="991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8" name="3D Model 107" descr="Camera">
                <a:extLst>
                  <a:ext uri="{FF2B5EF4-FFF2-40B4-BE49-F238E27FC236}">
                    <a16:creationId xmlns:a16="http://schemas.microsoft.com/office/drawing/2014/main" id="{CB0F8B37-3EBA-C49E-B5D5-9E09BF6B15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8571667"/>
                  </p:ext>
                </p:extLst>
              </p:nvPr>
            </p:nvGraphicFramePr>
            <p:xfrm>
              <a:off x="7195616" y="3396619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8" name="3D Model 107" descr="Camera">
                <a:extLst>
                  <a:ext uri="{FF2B5EF4-FFF2-40B4-BE49-F238E27FC236}">
                    <a16:creationId xmlns:a16="http://schemas.microsoft.com/office/drawing/2014/main" id="{CB0F8B37-3EBA-C49E-B5D5-9E09BF6B15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5616" y="3396619"/>
                <a:ext cx="947585" cy="947585"/>
              </a:xfrm>
              <a:prstGeom prst="rect">
                <a:avLst/>
              </a:prstGeom>
            </p:spPr>
          </p:pic>
        </mc:Fallback>
      </mc:AlternateContent>
      <p:pic>
        <p:nvPicPr>
          <p:cNvPr id="110" name="Picture 109" descr="A statue in a building&#10;&#10;Description automatically generated">
            <a:extLst>
              <a:ext uri="{FF2B5EF4-FFF2-40B4-BE49-F238E27FC236}">
                <a16:creationId xmlns:a16="http://schemas.microsoft.com/office/drawing/2014/main" id="{2E97EEFE-EC3E-021E-A3A1-D7225FC17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67" y="749347"/>
            <a:ext cx="2560267" cy="1360142"/>
          </a:xfrm>
          <a:prstGeom prst="rect">
            <a:avLst/>
          </a:prstGeom>
        </p:spPr>
      </p:pic>
      <p:pic>
        <p:nvPicPr>
          <p:cNvPr id="113" name="Picture 112" descr="A statue in a building&#10;&#10;Description automatically generated">
            <a:extLst>
              <a:ext uri="{FF2B5EF4-FFF2-40B4-BE49-F238E27FC236}">
                <a16:creationId xmlns:a16="http://schemas.microsoft.com/office/drawing/2014/main" id="{4B28B0C8-26B4-8372-C092-DC92DA7DB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126" y="749348"/>
            <a:ext cx="2560267" cy="1360142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DAE78478-0050-6F21-4DE7-FFF406951BE5}"/>
              </a:ext>
            </a:extLst>
          </p:cNvPr>
          <p:cNvSpPr txBox="1"/>
          <p:nvPr/>
        </p:nvSpPr>
        <p:spPr>
          <a:xfrm>
            <a:off x="6554368" y="2171700"/>
            <a:ext cx="256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Пряме освітлення</a:t>
            </a:r>
            <a:endParaRPr lang="en-US" dirty="0">
              <a:latin typeface="YouTube San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D46F3F3-D339-F5BE-01C2-F4F8493E74E8}"/>
              </a:ext>
            </a:extLst>
          </p:cNvPr>
          <p:cNvSpPr txBox="1"/>
          <p:nvPr/>
        </p:nvSpPr>
        <p:spPr>
          <a:xfrm>
            <a:off x="9173502" y="2146118"/>
            <a:ext cx="255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Пряме</a:t>
            </a:r>
            <a:r>
              <a:rPr lang="en-US" dirty="0">
                <a:latin typeface="YouTube Sans"/>
              </a:rPr>
              <a:t> + </a:t>
            </a:r>
            <a:r>
              <a:rPr lang="uk-UA" dirty="0">
                <a:latin typeface="YouTube Sans"/>
              </a:rPr>
              <a:t>непряме освітлення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1972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4" grpId="0"/>
      <p:bldP spid="1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Світло</a:t>
            </a:r>
            <a:endParaRPr lang="en-US" dirty="0"/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2DA66369-207D-31ED-A98B-8C2300962828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8BDA84-3D50-6615-1F7C-05BC1E135A9D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73EA4-1787-21A7-4931-29CA9253F618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D0C6AB-2EA3-96D3-C71E-91BB23DDA585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CF698-D922-9D77-5996-C4D272D7CB28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2AE207-98C4-7576-3186-D2CE2B6A7627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A3B0A0-708C-77E5-BB52-2B855C926296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583B4E-94EA-E95F-784F-AA48ED4E58E0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158321-42F1-30D1-BA04-97C177188C19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2C818-DC05-DA9A-10F3-EDC6A243E2DE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286A1-BD35-92EC-C672-ECCF09FB6331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E9B7E5-F26C-4572-306F-EBEB969A1490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84948E-C732-8C77-5595-B9D2909D2F4C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3C0777-51C0-17F0-E822-1F0CBE4CFA9D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9E200D-3E81-71CD-3EE7-88F14A8AC072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1B5A5-2D7D-BE78-D50A-EB05D8E272A3}"/>
              </a:ext>
            </a:extLst>
          </p:cNvPr>
          <p:cNvCxnSpPr>
            <a:cxnSpLocks/>
          </p:cNvCxnSpPr>
          <p:nvPr/>
        </p:nvCxnSpPr>
        <p:spPr>
          <a:xfrm flipH="1">
            <a:off x="8958226" y="1872807"/>
            <a:ext cx="2620878" cy="219988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71EA5D-D46A-C206-C1CC-A4740F8A9E40}"/>
              </a:ext>
            </a:extLst>
          </p:cNvPr>
          <p:cNvCxnSpPr>
            <a:cxnSpLocks/>
          </p:cNvCxnSpPr>
          <p:nvPr/>
        </p:nvCxnSpPr>
        <p:spPr>
          <a:xfrm flipH="1" flipV="1">
            <a:off x="6699547" y="2460459"/>
            <a:ext cx="2258679" cy="160020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6FA1B9-6ED7-EB5B-BC18-34E385D7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8" cy="4351337"/>
          </a:xfrm>
        </p:spPr>
        <p:txBody>
          <a:bodyPr>
            <a:normAutofit/>
          </a:bodyPr>
          <a:lstStyle/>
          <a:p>
            <a:r>
              <a:rPr lang="uk-UA" b="1" dirty="0"/>
              <a:t>Світло</a:t>
            </a:r>
            <a:r>
              <a:rPr lang="en-US" b="1" dirty="0"/>
              <a:t>/Light</a:t>
            </a:r>
            <a:r>
              <a:rPr lang="uk-UA" b="1" dirty="0"/>
              <a:t> </a:t>
            </a:r>
            <a:r>
              <a:rPr lang="uk-UA" dirty="0"/>
              <a:t>– це надто складний об</a:t>
            </a:r>
            <a:r>
              <a:rPr lang="en-US" dirty="0"/>
              <a:t>’</a:t>
            </a:r>
            <a:r>
              <a:rPr lang="uk-UA" dirty="0"/>
              <a:t>єкт, який дозволяє нам бачити світ, і об</a:t>
            </a:r>
            <a:r>
              <a:rPr lang="en-US" dirty="0"/>
              <a:t>’</a:t>
            </a:r>
            <a:r>
              <a:rPr lang="uk-UA" dirty="0"/>
              <a:t>єкти у нього</a:t>
            </a:r>
          </a:p>
          <a:p>
            <a:r>
              <a:rPr lang="uk-UA" dirty="0"/>
              <a:t>Світло зберігає </a:t>
            </a:r>
            <a:r>
              <a:rPr lang="uk-UA" b="1" dirty="0"/>
              <a:t>колір</a:t>
            </a:r>
            <a:r>
              <a:rPr lang="en-US" b="1" dirty="0"/>
              <a:t>/color</a:t>
            </a:r>
            <a:r>
              <a:rPr lang="uk-UA" dirty="0"/>
              <a:t>, який змінюється, коли воно взаємодіє з об</a:t>
            </a:r>
            <a:r>
              <a:rPr lang="en-US" dirty="0"/>
              <a:t>’</a:t>
            </a:r>
            <a:r>
              <a:rPr lang="uk-UA" dirty="0"/>
              <a:t>єктом, дозволяючи нам бачити колір об</a:t>
            </a:r>
            <a:r>
              <a:rPr lang="en-US" dirty="0"/>
              <a:t>’</a:t>
            </a:r>
            <a:r>
              <a:rPr lang="uk-UA" dirty="0"/>
              <a:t>єкта</a:t>
            </a:r>
          </a:p>
          <a:p>
            <a:pPr lvl="1"/>
            <a:r>
              <a:rPr lang="uk-UA" dirty="0"/>
              <a:t>У графіці, ми зберігаємо цей колір у трьох каналах </a:t>
            </a:r>
            <a:r>
              <a:rPr lang="en-US" dirty="0"/>
              <a:t>(RGB)</a:t>
            </a:r>
            <a:endParaRPr lang="uk-UA" dirty="0"/>
          </a:p>
          <a:p>
            <a:r>
              <a:rPr lang="uk-UA" dirty="0"/>
              <a:t>Зазвичай, світло рухається у світі, перетинає якийсь об</a:t>
            </a:r>
            <a:r>
              <a:rPr lang="en-US" dirty="0"/>
              <a:t>’</a:t>
            </a:r>
            <a:r>
              <a:rPr lang="uk-UA" dirty="0"/>
              <a:t>єкт, взаємодіє з його матеріалом, та відбивається</a:t>
            </a:r>
          </a:p>
          <a:p>
            <a:pPr lvl="1"/>
            <a:r>
              <a:rPr lang="uk-UA" dirty="0"/>
              <a:t>Промінь має один колір, а матеріал об</a:t>
            </a:r>
            <a:r>
              <a:rPr lang="en-US" dirty="0"/>
              <a:t>’</a:t>
            </a:r>
            <a:r>
              <a:rPr lang="uk-UA" dirty="0"/>
              <a:t>єкту має інший. Як ці два кольори мішаються, і який колір буде відбитий промінь мати</a:t>
            </a:r>
            <a:r>
              <a:rPr lang="en-US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D6936-C65A-A5FD-B04B-DAA80810ABD4}"/>
              </a:ext>
            </a:extLst>
          </p:cNvPr>
          <p:cNvSpPr txBox="1"/>
          <p:nvPr/>
        </p:nvSpPr>
        <p:spPr>
          <a:xfrm>
            <a:off x="7720213" y="2820392"/>
            <a:ext cx="3682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YouTube Sans"/>
              </a:rPr>
              <a:t>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31EC14-D7DE-D13E-9E5E-301D2C0BFEE5}"/>
              </a:ext>
            </a:extLst>
          </p:cNvPr>
          <p:cNvSpPr/>
          <p:nvPr/>
        </p:nvSpPr>
        <p:spPr>
          <a:xfrm>
            <a:off x="8791788" y="3892216"/>
            <a:ext cx="369464" cy="36196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9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42A-1A3E-8466-CE49-C297436E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Навколишнє світло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9271C-CD89-2125-281B-181CAC5A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976502" cy="4351337"/>
          </a:xfrm>
        </p:spPr>
        <p:txBody>
          <a:bodyPr/>
          <a:lstStyle/>
          <a:p>
            <a:r>
              <a:rPr lang="uk-UA" dirty="0"/>
              <a:t>Навколишнє світло – це світло, яке відбивається у сцені, і немає конкретного напрямку</a:t>
            </a:r>
          </a:p>
          <a:p>
            <a:pPr lvl="1"/>
            <a:r>
              <a:rPr lang="uk-UA" dirty="0"/>
              <a:t>Оскільки різні промені відбиваються у різних напрямках, інтенсивність кожного променя невелика, і напрямок більш менш випадковий</a:t>
            </a:r>
          </a:p>
          <a:p>
            <a:r>
              <a:rPr lang="uk-UA" dirty="0"/>
              <a:t>Освітлення Фонга не обчислює всі ці промені, а спрощує їх до єдиного кольору, якого завжди додаємо при освітленні кожного пікселя</a:t>
            </a:r>
          </a:p>
          <a:p>
            <a:pPr lvl="1"/>
            <a:r>
              <a:rPr lang="uk-UA" dirty="0"/>
              <a:t>У нашій програмі, ми тепер множимо колір текстури на колір світла</a:t>
            </a:r>
          </a:p>
          <a:p>
            <a:pPr lvl="1"/>
            <a:r>
              <a:rPr lang="uk-UA" dirty="0"/>
              <a:t>Перемінимо цей код, щоби він множив на колір навколишнього світла</a:t>
            </a:r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E80423A2-704E-EAFC-6332-4DFF04299DF9}"/>
              </a:ext>
            </a:extLst>
          </p:cNvPr>
          <p:cNvSpPr/>
          <p:nvPr/>
        </p:nvSpPr>
        <p:spPr>
          <a:xfrm>
            <a:off x="10480495" y="3703089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3D1301-5ACF-F93B-7746-323EC99B03E0}"/>
              </a:ext>
            </a:extLst>
          </p:cNvPr>
          <p:cNvCxnSpPr/>
          <p:nvPr/>
        </p:nvCxnSpPr>
        <p:spPr>
          <a:xfrm flipV="1">
            <a:off x="7729000" y="4686301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B2C36C-7D64-5C30-8208-86BF99BA788A}"/>
              </a:ext>
            </a:extLst>
          </p:cNvPr>
          <p:cNvCxnSpPr>
            <a:cxnSpLocks/>
          </p:cNvCxnSpPr>
          <p:nvPr/>
        </p:nvCxnSpPr>
        <p:spPr>
          <a:xfrm>
            <a:off x="7969631" y="4686301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EE505-2597-E6B9-F45F-B1BE64274CC3}"/>
              </a:ext>
            </a:extLst>
          </p:cNvPr>
          <p:cNvCxnSpPr>
            <a:cxnSpLocks/>
          </p:cNvCxnSpPr>
          <p:nvPr/>
        </p:nvCxnSpPr>
        <p:spPr>
          <a:xfrm flipV="1">
            <a:off x="8333585" y="4686301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823D87-1DC0-E756-9E10-5F3643DA8E5A}"/>
              </a:ext>
            </a:extLst>
          </p:cNvPr>
          <p:cNvCxnSpPr>
            <a:cxnSpLocks/>
          </p:cNvCxnSpPr>
          <p:nvPr/>
        </p:nvCxnSpPr>
        <p:spPr>
          <a:xfrm flipH="1" flipV="1">
            <a:off x="8408783" y="4686301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FEAFED5-E6CD-7915-ECD1-2AB2D31EE07F}"/>
              </a:ext>
            </a:extLst>
          </p:cNvPr>
          <p:cNvCxnSpPr>
            <a:cxnSpLocks/>
          </p:cNvCxnSpPr>
          <p:nvPr/>
        </p:nvCxnSpPr>
        <p:spPr>
          <a:xfrm flipV="1">
            <a:off x="8481474" y="4686301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EB2863-0C3D-5703-0132-A9AD366EA94D}"/>
              </a:ext>
            </a:extLst>
          </p:cNvPr>
          <p:cNvCxnSpPr>
            <a:cxnSpLocks/>
          </p:cNvCxnSpPr>
          <p:nvPr/>
        </p:nvCxnSpPr>
        <p:spPr>
          <a:xfrm flipH="1" flipV="1">
            <a:off x="8709573" y="4686301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D998AF-049F-7DF0-B994-AA2CD7933647}"/>
              </a:ext>
            </a:extLst>
          </p:cNvPr>
          <p:cNvCxnSpPr>
            <a:cxnSpLocks/>
          </p:cNvCxnSpPr>
          <p:nvPr/>
        </p:nvCxnSpPr>
        <p:spPr>
          <a:xfrm flipH="1" flipV="1">
            <a:off x="8847935" y="4734427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22C863-01E9-3637-6E95-EFFACFA7A6AC}"/>
              </a:ext>
            </a:extLst>
          </p:cNvPr>
          <p:cNvCxnSpPr>
            <a:cxnSpLocks/>
          </p:cNvCxnSpPr>
          <p:nvPr/>
        </p:nvCxnSpPr>
        <p:spPr>
          <a:xfrm flipH="1">
            <a:off x="9022394" y="4782554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62FE09-3F39-3E77-E043-AB8F94D685A1}"/>
              </a:ext>
            </a:extLst>
          </p:cNvPr>
          <p:cNvCxnSpPr>
            <a:cxnSpLocks/>
          </p:cNvCxnSpPr>
          <p:nvPr/>
        </p:nvCxnSpPr>
        <p:spPr>
          <a:xfrm flipV="1">
            <a:off x="9459543" y="4686301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028172-22B7-B715-FFB9-14A884CF689E}"/>
              </a:ext>
            </a:extLst>
          </p:cNvPr>
          <p:cNvCxnSpPr>
            <a:cxnSpLocks/>
          </p:cNvCxnSpPr>
          <p:nvPr/>
        </p:nvCxnSpPr>
        <p:spPr>
          <a:xfrm flipH="1" flipV="1">
            <a:off x="9539752" y="4686301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047697-4717-633A-FF65-B3C19613F200}"/>
              </a:ext>
            </a:extLst>
          </p:cNvPr>
          <p:cNvCxnSpPr>
            <a:cxnSpLocks/>
          </p:cNvCxnSpPr>
          <p:nvPr/>
        </p:nvCxnSpPr>
        <p:spPr>
          <a:xfrm flipV="1">
            <a:off x="9780383" y="4614111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A3A8F5-4C23-56FE-E4E3-728498F13216}"/>
              </a:ext>
            </a:extLst>
          </p:cNvPr>
          <p:cNvCxnSpPr>
            <a:cxnSpLocks/>
          </p:cNvCxnSpPr>
          <p:nvPr/>
        </p:nvCxnSpPr>
        <p:spPr>
          <a:xfrm flipH="1" flipV="1">
            <a:off x="9860592" y="4614111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EB9130-01CE-43FE-C9EB-42B2A5F06326}"/>
              </a:ext>
            </a:extLst>
          </p:cNvPr>
          <p:cNvCxnSpPr>
            <a:cxnSpLocks/>
          </p:cNvCxnSpPr>
          <p:nvPr/>
        </p:nvCxnSpPr>
        <p:spPr>
          <a:xfrm flipH="1">
            <a:off x="10101223" y="4662237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074D50-85B4-21E4-6F68-D9F94EBF7672}"/>
              </a:ext>
            </a:extLst>
          </p:cNvPr>
          <p:cNvCxnSpPr>
            <a:cxnSpLocks/>
          </p:cNvCxnSpPr>
          <p:nvPr/>
        </p:nvCxnSpPr>
        <p:spPr>
          <a:xfrm>
            <a:off x="10422063" y="4662237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820472-012B-6A07-AB57-C959F7DDFF7D}"/>
              </a:ext>
            </a:extLst>
          </p:cNvPr>
          <p:cNvCxnSpPr>
            <a:cxnSpLocks/>
          </p:cNvCxnSpPr>
          <p:nvPr/>
        </p:nvCxnSpPr>
        <p:spPr>
          <a:xfrm flipH="1">
            <a:off x="8757576" y="4188495"/>
            <a:ext cx="2046782" cy="49780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D5E1BC-9E04-4A67-91F2-94BF46D3747E}"/>
              </a:ext>
            </a:extLst>
          </p:cNvPr>
          <p:cNvCxnSpPr>
            <a:cxnSpLocks/>
          </p:cNvCxnSpPr>
          <p:nvPr/>
        </p:nvCxnSpPr>
        <p:spPr>
          <a:xfrm flipV="1">
            <a:off x="8764501" y="3342477"/>
            <a:ext cx="0" cy="132956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44BF89-2ACC-285C-5BAB-76766EA451C0}"/>
              </a:ext>
            </a:extLst>
          </p:cNvPr>
          <p:cNvCxnSpPr>
            <a:cxnSpLocks/>
          </p:cNvCxnSpPr>
          <p:nvPr/>
        </p:nvCxnSpPr>
        <p:spPr>
          <a:xfrm flipH="1" flipV="1">
            <a:off x="8099531" y="3383027"/>
            <a:ext cx="664970" cy="130327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511DF7-9C17-77D7-CDD9-1A4C8033DEE1}"/>
              </a:ext>
            </a:extLst>
          </p:cNvPr>
          <p:cNvCxnSpPr>
            <a:cxnSpLocks/>
          </p:cNvCxnSpPr>
          <p:nvPr/>
        </p:nvCxnSpPr>
        <p:spPr>
          <a:xfrm flipH="1" flipV="1">
            <a:off x="8283238" y="4434750"/>
            <a:ext cx="464912" cy="24442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498746-CE55-3402-DB1D-27082D989F18}"/>
              </a:ext>
            </a:extLst>
          </p:cNvPr>
          <p:cNvCxnSpPr>
            <a:cxnSpLocks/>
          </p:cNvCxnSpPr>
          <p:nvPr/>
        </p:nvCxnSpPr>
        <p:spPr>
          <a:xfrm flipV="1">
            <a:off x="8783498" y="3325401"/>
            <a:ext cx="804399" cy="133683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1C5BF8-1F40-ACD5-E168-F227559F08DB}"/>
              </a:ext>
            </a:extLst>
          </p:cNvPr>
          <p:cNvCxnSpPr>
            <a:cxnSpLocks/>
          </p:cNvCxnSpPr>
          <p:nvPr/>
        </p:nvCxnSpPr>
        <p:spPr>
          <a:xfrm flipV="1">
            <a:off x="8785275" y="4496662"/>
            <a:ext cx="485224" cy="1896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57A1BC-873C-2D8A-37F4-EEE593556C53}"/>
              </a:ext>
            </a:extLst>
          </p:cNvPr>
          <p:cNvCxnSpPr>
            <a:cxnSpLocks/>
          </p:cNvCxnSpPr>
          <p:nvPr/>
        </p:nvCxnSpPr>
        <p:spPr>
          <a:xfrm>
            <a:off x="8783497" y="4679173"/>
            <a:ext cx="391297" cy="11541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3941E2-E902-22D7-07C2-1119CCAFFAC0}"/>
              </a:ext>
            </a:extLst>
          </p:cNvPr>
          <p:cNvCxnSpPr/>
          <p:nvPr/>
        </p:nvCxnSpPr>
        <p:spPr>
          <a:xfrm flipV="1">
            <a:off x="7729000" y="3318414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D21FFD-0F6D-D675-769A-6A3CA2B619EC}"/>
              </a:ext>
            </a:extLst>
          </p:cNvPr>
          <p:cNvCxnSpPr>
            <a:cxnSpLocks/>
          </p:cNvCxnSpPr>
          <p:nvPr/>
        </p:nvCxnSpPr>
        <p:spPr>
          <a:xfrm>
            <a:off x="7969631" y="3318414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B97AF0-6C03-91CC-04D9-8BA19B106D24}"/>
              </a:ext>
            </a:extLst>
          </p:cNvPr>
          <p:cNvCxnSpPr>
            <a:cxnSpLocks/>
          </p:cNvCxnSpPr>
          <p:nvPr/>
        </p:nvCxnSpPr>
        <p:spPr>
          <a:xfrm flipV="1">
            <a:off x="8333585" y="3318414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AA94D4-D9A8-B61E-6177-DA5132DE7606}"/>
              </a:ext>
            </a:extLst>
          </p:cNvPr>
          <p:cNvCxnSpPr>
            <a:cxnSpLocks/>
          </p:cNvCxnSpPr>
          <p:nvPr/>
        </p:nvCxnSpPr>
        <p:spPr>
          <a:xfrm flipH="1" flipV="1">
            <a:off x="8408783" y="3318414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980E22-8D5A-440C-FBB5-B4342AFEA1F5}"/>
              </a:ext>
            </a:extLst>
          </p:cNvPr>
          <p:cNvCxnSpPr>
            <a:cxnSpLocks/>
          </p:cNvCxnSpPr>
          <p:nvPr/>
        </p:nvCxnSpPr>
        <p:spPr>
          <a:xfrm flipV="1">
            <a:off x="8481474" y="3318414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663F0CB-7DD3-D9B4-857C-7124C7A2A4E5}"/>
              </a:ext>
            </a:extLst>
          </p:cNvPr>
          <p:cNvCxnSpPr>
            <a:cxnSpLocks/>
          </p:cNvCxnSpPr>
          <p:nvPr/>
        </p:nvCxnSpPr>
        <p:spPr>
          <a:xfrm flipH="1" flipV="1">
            <a:off x="8709573" y="3318414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EAE2493-4E4D-40C3-00D3-DC0BC5260856}"/>
              </a:ext>
            </a:extLst>
          </p:cNvPr>
          <p:cNvCxnSpPr>
            <a:cxnSpLocks/>
          </p:cNvCxnSpPr>
          <p:nvPr/>
        </p:nvCxnSpPr>
        <p:spPr>
          <a:xfrm flipH="1" flipV="1">
            <a:off x="8847935" y="3366540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70AE2FF-39A5-57D2-DCAC-F76D07572F8B}"/>
              </a:ext>
            </a:extLst>
          </p:cNvPr>
          <p:cNvCxnSpPr>
            <a:cxnSpLocks/>
          </p:cNvCxnSpPr>
          <p:nvPr/>
        </p:nvCxnSpPr>
        <p:spPr>
          <a:xfrm flipH="1">
            <a:off x="9022394" y="3414667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116CB6-B8CD-BE41-3333-997724B382E9}"/>
              </a:ext>
            </a:extLst>
          </p:cNvPr>
          <p:cNvCxnSpPr>
            <a:cxnSpLocks/>
          </p:cNvCxnSpPr>
          <p:nvPr/>
        </p:nvCxnSpPr>
        <p:spPr>
          <a:xfrm flipV="1">
            <a:off x="9459543" y="3318414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B9B8E4-1549-BFB4-6DB2-1489DE52AED0}"/>
              </a:ext>
            </a:extLst>
          </p:cNvPr>
          <p:cNvCxnSpPr>
            <a:cxnSpLocks/>
          </p:cNvCxnSpPr>
          <p:nvPr/>
        </p:nvCxnSpPr>
        <p:spPr>
          <a:xfrm flipH="1" flipV="1">
            <a:off x="9539752" y="3318414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D3B22C-A17D-D398-4C3D-A0DA4B82C13A}"/>
              </a:ext>
            </a:extLst>
          </p:cNvPr>
          <p:cNvCxnSpPr>
            <a:cxnSpLocks/>
          </p:cNvCxnSpPr>
          <p:nvPr/>
        </p:nvCxnSpPr>
        <p:spPr>
          <a:xfrm flipV="1">
            <a:off x="9780383" y="3246224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B7C32B-426C-A385-D02F-C2813CE3D350}"/>
              </a:ext>
            </a:extLst>
          </p:cNvPr>
          <p:cNvCxnSpPr>
            <a:cxnSpLocks/>
          </p:cNvCxnSpPr>
          <p:nvPr/>
        </p:nvCxnSpPr>
        <p:spPr>
          <a:xfrm flipH="1" flipV="1">
            <a:off x="9860592" y="3246224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416A4AD-D4BC-8E82-F48B-442BA71573B5}"/>
              </a:ext>
            </a:extLst>
          </p:cNvPr>
          <p:cNvCxnSpPr>
            <a:cxnSpLocks/>
          </p:cNvCxnSpPr>
          <p:nvPr/>
        </p:nvCxnSpPr>
        <p:spPr>
          <a:xfrm flipH="1">
            <a:off x="10101223" y="3294350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C7DE060-7CAC-B1A6-A8ED-C571BC6956CD}"/>
              </a:ext>
            </a:extLst>
          </p:cNvPr>
          <p:cNvCxnSpPr>
            <a:cxnSpLocks/>
          </p:cNvCxnSpPr>
          <p:nvPr/>
        </p:nvCxnSpPr>
        <p:spPr>
          <a:xfrm>
            <a:off x="10422063" y="3294350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92BE9E-1BF5-8334-A649-5BB41C12F37F}"/>
              </a:ext>
            </a:extLst>
          </p:cNvPr>
          <p:cNvCxnSpPr>
            <a:cxnSpLocks/>
          </p:cNvCxnSpPr>
          <p:nvPr/>
        </p:nvCxnSpPr>
        <p:spPr>
          <a:xfrm flipH="1" flipV="1">
            <a:off x="9499647" y="3362029"/>
            <a:ext cx="1279135" cy="69411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B75FD22-7F0B-5CC0-4B61-B59F81D667C7}"/>
              </a:ext>
            </a:extLst>
          </p:cNvPr>
          <p:cNvCxnSpPr>
            <a:cxnSpLocks/>
          </p:cNvCxnSpPr>
          <p:nvPr/>
        </p:nvCxnSpPr>
        <p:spPr>
          <a:xfrm flipH="1">
            <a:off x="9980907" y="4208548"/>
            <a:ext cx="950275" cy="47062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59D3392-2A97-7350-23EC-BE35E17C678D}"/>
              </a:ext>
            </a:extLst>
          </p:cNvPr>
          <p:cNvCxnSpPr>
            <a:cxnSpLocks/>
          </p:cNvCxnSpPr>
          <p:nvPr/>
        </p:nvCxnSpPr>
        <p:spPr>
          <a:xfrm flipH="1" flipV="1">
            <a:off x="8579319" y="3444745"/>
            <a:ext cx="2358376" cy="7136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89ECBF7-B00E-BE89-A5FF-2F7AA2C760EA}"/>
              </a:ext>
            </a:extLst>
          </p:cNvPr>
          <p:cNvCxnSpPr>
            <a:cxnSpLocks/>
          </p:cNvCxnSpPr>
          <p:nvPr/>
        </p:nvCxnSpPr>
        <p:spPr>
          <a:xfrm flipV="1">
            <a:off x="10005567" y="4595046"/>
            <a:ext cx="450477" cy="912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F52F2B-CE36-D10B-5559-7C2DABA28FEC}"/>
              </a:ext>
            </a:extLst>
          </p:cNvPr>
          <p:cNvCxnSpPr>
            <a:cxnSpLocks/>
          </p:cNvCxnSpPr>
          <p:nvPr/>
        </p:nvCxnSpPr>
        <p:spPr>
          <a:xfrm>
            <a:off x="9995541" y="4697219"/>
            <a:ext cx="185891" cy="2914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5D30E3-2BBD-EF2A-9F65-6C7FE45328A1}"/>
              </a:ext>
            </a:extLst>
          </p:cNvPr>
          <p:cNvCxnSpPr>
            <a:cxnSpLocks/>
          </p:cNvCxnSpPr>
          <p:nvPr/>
        </p:nvCxnSpPr>
        <p:spPr>
          <a:xfrm flipV="1">
            <a:off x="10005567" y="4410025"/>
            <a:ext cx="256076" cy="28668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9000125-C48A-A95F-B993-4300461A86C0}"/>
              </a:ext>
            </a:extLst>
          </p:cNvPr>
          <p:cNvCxnSpPr>
            <a:cxnSpLocks/>
          </p:cNvCxnSpPr>
          <p:nvPr/>
        </p:nvCxnSpPr>
        <p:spPr>
          <a:xfrm flipH="1" flipV="1">
            <a:off x="9980907" y="3347778"/>
            <a:ext cx="9269" cy="134893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BE5A71B-6B84-0F78-6539-BC1DAB39CAE3}"/>
              </a:ext>
            </a:extLst>
          </p:cNvPr>
          <p:cNvCxnSpPr>
            <a:cxnSpLocks/>
          </p:cNvCxnSpPr>
          <p:nvPr/>
        </p:nvCxnSpPr>
        <p:spPr>
          <a:xfrm flipH="1" flipV="1">
            <a:off x="9450521" y="3444237"/>
            <a:ext cx="544428" cy="124206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64AC96-799E-C18C-6CF1-366E0A1E3FE4}"/>
              </a:ext>
            </a:extLst>
          </p:cNvPr>
          <p:cNvCxnSpPr>
            <a:cxnSpLocks/>
          </p:cNvCxnSpPr>
          <p:nvPr/>
        </p:nvCxnSpPr>
        <p:spPr>
          <a:xfrm flipH="1" flipV="1">
            <a:off x="9116008" y="3468808"/>
            <a:ext cx="895439" cy="124155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1989309-F54F-1228-6942-59AEEF8D87A0}"/>
              </a:ext>
            </a:extLst>
          </p:cNvPr>
          <p:cNvCxnSpPr>
            <a:cxnSpLocks/>
          </p:cNvCxnSpPr>
          <p:nvPr/>
        </p:nvCxnSpPr>
        <p:spPr>
          <a:xfrm flipV="1">
            <a:off x="8600740" y="3377067"/>
            <a:ext cx="229148" cy="5768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5CFF8A4-20E8-D6EA-D81A-B8650C8E741B}"/>
              </a:ext>
            </a:extLst>
          </p:cNvPr>
          <p:cNvCxnSpPr>
            <a:cxnSpLocks/>
          </p:cNvCxnSpPr>
          <p:nvPr/>
        </p:nvCxnSpPr>
        <p:spPr>
          <a:xfrm>
            <a:off x="8575088" y="3425193"/>
            <a:ext cx="426035" cy="10195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12E6A5-4A8F-9A49-2E0B-CE46477CE3A8}"/>
              </a:ext>
            </a:extLst>
          </p:cNvPr>
          <p:cNvCxnSpPr>
            <a:cxnSpLocks/>
          </p:cNvCxnSpPr>
          <p:nvPr/>
        </p:nvCxnSpPr>
        <p:spPr>
          <a:xfrm>
            <a:off x="8595523" y="3433827"/>
            <a:ext cx="1240751" cy="116570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D813AD0-2032-A07D-512E-6FDDB009762E}"/>
              </a:ext>
            </a:extLst>
          </p:cNvPr>
          <p:cNvCxnSpPr>
            <a:cxnSpLocks/>
          </p:cNvCxnSpPr>
          <p:nvPr/>
        </p:nvCxnSpPr>
        <p:spPr>
          <a:xfrm>
            <a:off x="8595523" y="3428238"/>
            <a:ext cx="472865" cy="13832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98D2708-0F93-9910-853B-4E84EB5BF04B}"/>
              </a:ext>
            </a:extLst>
          </p:cNvPr>
          <p:cNvCxnSpPr>
            <a:cxnSpLocks/>
          </p:cNvCxnSpPr>
          <p:nvPr/>
        </p:nvCxnSpPr>
        <p:spPr>
          <a:xfrm flipH="1">
            <a:off x="8403366" y="3433827"/>
            <a:ext cx="192157" cy="123821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BB9330-E76E-BD22-C666-F8876FC33AB5}"/>
              </a:ext>
            </a:extLst>
          </p:cNvPr>
          <p:cNvCxnSpPr>
            <a:cxnSpLocks/>
          </p:cNvCxnSpPr>
          <p:nvPr/>
        </p:nvCxnSpPr>
        <p:spPr>
          <a:xfrm flipH="1">
            <a:off x="8010203" y="3410616"/>
            <a:ext cx="577779" cy="126697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4241B0C-A809-DF07-9888-AA03F335869C}"/>
              </a:ext>
            </a:extLst>
          </p:cNvPr>
          <p:cNvCxnSpPr>
            <a:cxnSpLocks/>
          </p:cNvCxnSpPr>
          <p:nvPr/>
        </p:nvCxnSpPr>
        <p:spPr>
          <a:xfrm flipH="1">
            <a:off x="9266043" y="3389751"/>
            <a:ext cx="251151" cy="140483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06F21DE-255A-B041-76CE-395686B1C4C4}"/>
              </a:ext>
            </a:extLst>
          </p:cNvPr>
          <p:cNvCxnSpPr>
            <a:cxnSpLocks/>
          </p:cNvCxnSpPr>
          <p:nvPr/>
        </p:nvCxnSpPr>
        <p:spPr>
          <a:xfrm>
            <a:off x="9534387" y="3368516"/>
            <a:ext cx="22370" cy="12721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A3EF76-AE91-C147-67D3-9E747CBC17C3}"/>
              </a:ext>
            </a:extLst>
          </p:cNvPr>
          <p:cNvCxnSpPr>
            <a:cxnSpLocks/>
          </p:cNvCxnSpPr>
          <p:nvPr/>
        </p:nvCxnSpPr>
        <p:spPr>
          <a:xfrm>
            <a:off x="9551934" y="3361316"/>
            <a:ext cx="379885" cy="12793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3F99AE7-ACB3-6B8C-EEAD-8F101F5AAE93}"/>
              </a:ext>
            </a:extLst>
          </p:cNvPr>
          <p:cNvCxnSpPr>
            <a:cxnSpLocks/>
          </p:cNvCxnSpPr>
          <p:nvPr/>
        </p:nvCxnSpPr>
        <p:spPr>
          <a:xfrm>
            <a:off x="9539745" y="3361316"/>
            <a:ext cx="386305" cy="44026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8AC863-7D54-E0E4-0C83-728EF20A82ED}"/>
              </a:ext>
            </a:extLst>
          </p:cNvPr>
          <p:cNvCxnSpPr>
            <a:cxnSpLocks/>
          </p:cNvCxnSpPr>
          <p:nvPr/>
        </p:nvCxnSpPr>
        <p:spPr>
          <a:xfrm>
            <a:off x="9537844" y="3377067"/>
            <a:ext cx="427019" cy="9910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8" name="3D Model 107" descr="Camera">
                <a:extLst>
                  <a:ext uri="{FF2B5EF4-FFF2-40B4-BE49-F238E27FC236}">
                    <a16:creationId xmlns:a16="http://schemas.microsoft.com/office/drawing/2014/main" id="{CB0F8B37-3EBA-C49E-B5D5-9E09BF6B15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95616" y="3396619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8" name="3D Model 107" descr="Camera">
                <a:extLst>
                  <a:ext uri="{FF2B5EF4-FFF2-40B4-BE49-F238E27FC236}">
                    <a16:creationId xmlns:a16="http://schemas.microsoft.com/office/drawing/2014/main" id="{CB0F8B37-3EBA-C49E-B5D5-9E09BF6B15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5616" y="3396619"/>
                <a:ext cx="947585" cy="947585"/>
              </a:xfrm>
              <a:prstGeom prst="rect">
                <a:avLst/>
              </a:prstGeom>
            </p:spPr>
          </p:pic>
        </mc:Fallback>
      </mc:AlternateContent>
      <p:pic>
        <p:nvPicPr>
          <p:cNvPr id="110" name="Picture 109" descr="A statue in a building&#10;&#10;Description automatically generated">
            <a:extLst>
              <a:ext uri="{FF2B5EF4-FFF2-40B4-BE49-F238E27FC236}">
                <a16:creationId xmlns:a16="http://schemas.microsoft.com/office/drawing/2014/main" id="{2E97EEFE-EC3E-021E-A3A1-D7225FC17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67" y="749347"/>
            <a:ext cx="2560267" cy="1360142"/>
          </a:xfrm>
          <a:prstGeom prst="rect">
            <a:avLst/>
          </a:prstGeom>
        </p:spPr>
      </p:pic>
      <p:pic>
        <p:nvPicPr>
          <p:cNvPr id="113" name="Picture 112" descr="A statue in a building&#10;&#10;Description automatically generated">
            <a:extLst>
              <a:ext uri="{FF2B5EF4-FFF2-40B4-BE49-F238E27FC236}">
                <a16:creationId xmlns:a16="http://schemas.microsoft.com/office/drawing/2014/main" id="{4B28B0C8-26B4-8372-C092-DC92DA7DB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126" y="749348"/>
            <a:ext cx="2560267" cy="1360142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DAE78478-0050-6F21-4DE7-FFF406951BE5}"/>
              </a:ext>
            </a:extLst>
          </p:cNvPr>
          <p:cNvSpPr txBox="1"/>
          <p:nvPr/>
        </p:nvSpPr>
        <p:spPr>
          <a:xfrm>
            <a:off x="6554368" y="2171700"/>
            <a:ext cx="256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Пряме освітлення</a:t>
            </a:r>
            <a:endParaRPr lang="en-US" dirty="0">
              <a:latin typeface="YouTube San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D46F3F3-D339-F5BE-01C2-F4F8493E74E8}"/>
              </a:ext>
            </a:extLst>
          </p:cNvPr>
          <p:cNvSpPr txBox="1"/>
          <p:nvPr/>
        </p:nvSpPr>
        <p:spPr>
          <a:xfrm>
            <a:off x="9173502" y="2146118"/>
            <a:ext cx="255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Пряме</a:t>
            </a:r>
            <a:r>
              <a:rPr lang="en-US" dirty="0">
                <a:latin typeface="YouTube Sans"/>
              </a:rPr>
              <a:t> + </a:t>
            </a:r>
            <a:r>
              <a:rPr lang="uk-UA" dirty="0">
                <a:latin typeface="YouTube Sans"/>
              </a:rPr>
              <a:t>непряме освітлення</a:t>
            </a:r>
            <a:endParaRPr lang="en-US" dirty="0">
              <a:latin typeface="YouTube San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C09B1D-E9D9-2680-945E-1125E306F8DF}"/>
              </a:ext>
            </a:extLst>
          </p:cNvPr>
          <p:cNvSpPr/>
          <p:nvPr/>
        </p:nvSpPr>
        <p:spPr>
          <a:xfrm>
            <a:off x="7742321" y="3248527"/>
            <a:ext cx="2995863" cy="1594184"/>
          </a:xfrm>
          <a:custGeom>
            <a:avLst/>
            <a:gdLst>
              <a:gd name="connsiteX0" fmla="*/ 0 w 2995863"/>
              <a:gd name="connsiteY0" fmla="*/ 156410 h 1594184"/>
              <a:gd name="connsiteX1" fmla="*/ 240632 w 2995863"/>
              <a:gd name="connsiteY1" fmla="*/ 66173 h 1594184"/>
              <a:gd name="connsiteX2" fmla="*/ 601579 w 2995863"/>
              <a:gd name="connsiteY2" fmla="*/ 174457 h 1594184"/>
              <a:gd name="connsiteX3" fmla="*/ 667753 w 2995863"/>
              <a:gd name="connsiteY3" fmla="*/ 78205 h 1594184"/>
              <a:gd name="connsiteX4" fmla="*/ 739942 w 2995863"/>
              <a:gd name="connsiteY4" fmla="*/ 222584 h 1594184"/>
              <a:gd name="connsiteX5" fmla="*/ 950495 w 2995863"/>
              <a:gd name="connsiteY5" fmla="*/ 78205 h 1594184"/>
              <a:gd name="connsiteX6" fmla="*/ 1130968 w 2995863"/>
              <a:gd name="connsiteY6" fmla="*/ 144379 h 1594184"/>
              <a:gd name="connsiteX7" fmla="*/ 1287379 w 2995863"/>
              <a:gd name="connsiteY7" fmla="*/ 234615 h 1594184"/>
              <a:gd name="connsiteX8" fmla="*/ 1720516 w 2995863"/>
              <a:gd name="connsiteY8" fmla="*/ 168442 h 1594184"/>
              <a:gd name="connsiteX9" fmla="*/ 1810753 w 2995863"/>
              <a:gd name="connsiteY9" fmla="*/ 78205 h 1594184"/>
              <a:gd name="connsiteX10" fmla="*/ 2033337 w 2995863"/>
              <a:gd name="connsiteY10" fmla="*/ 102268 h 1594184"/>
              <a:gd name="connsiteX11" fmla="*/ 2111542 w 2995863"/>
              <a:gd name="connsiteY11" fmla="*/ 0 h 1594184"/>
              <a:gd name="connsiteX12" fmla="*/ 2364205 w 2995863"/>
              <a:gd name="connsiteY12" fmla="*/ 168442 h 1594184"/>
              <a:gd name="connsiteX13" fmla="*/ 2683042 w 2995863"/>
              <a:gd name="connsiteY13" fmla="*/ 60157 h 1594184"/>
              <a:gd name="connsiteX14" fmla="*/ 2989847 w 2995863"/>
              <a:gd name="connsiteY14" fmla="*/ 192505 h 1594184"/>
              <a:gd name="connsiteX15" fmla="*/ 2995863 w 2995863"/>
              <a:gd name="connsiteY15" fmla="*/ 1564105 h 1594184"/>
              <a:gd name="connsiteX16" fmla="*/ 2677026 w 2995863"/>
              <a:gd name="connsiteY16" fmla="*/ 1413710 h 1594184"/>
              <a:gd name="connsiteX17" fmla="*/ 2352174 w 2995863"/>
              <a:gd name="connsiteY17" fmla="*/ 1534026 h 1594184"/>
              <a:gd name="connsiteX18" fmla="*/ 2111542 w 2995863"/>
              <a:gd name="connsiteY18" fmla="*/ 1371600 h 1594184"/>
              <a:gd name="connsiteX19" fmla="*/ 2051384 w 2995863"/>
              <a:gd name="connsiteY19" fmla="*/ 1455821 h 1594184"/>
              <a:gd name="connsiteX20" fmla="*/ 1792705 w 2995863"/>
              <a:gd name="connsiteY20" fmla="*/ 1437773 h 1594184"/>
              <a:gd name="connsiteX21" fmla="*/ 1720516 w 2995863"/>
              <a:gd name="connsiteY21" fmla="*/ 1540042 h 1594184"/>
              <a:gd name="connsiteX22" fmla="*/ 1293395 w 2995863"/>
              <a:gd name="connsiteY22" fmla="*/ 1594184 h 1594184"/>
              <a:gd name="connsiteX23" fmla="*/ 1100889 w 2995863"/>
              <a:gd name="connsiteY23" fmla="*/ 1479884 h 1594184"/>
              <a:gd name="connsiteX24" fmla="*/ 968542 w 2995863"/>
              <a:gd name="connsiteY24" fmla="*/ 1437773 h 1594184"/>
              <a:gd name="connsiteX25" fmla="*/ 739942 w 2995863"/>
              <a:gd name="connsiteY25" fmla="*/ 1588168 h 1594184"/>
              <a:gd name="connsiteX26" fmla="*/ 667753 w 2995863"/>
              <a:gd name="connsiteY26" fmla="*/ 1449805 h 1594184"/>
              <a:gd name="connsiteX27" fmla="*/ 607595 w 2995863"/>
              <a:gd name="connsiteY27" fmla="*/ 1515979 h 1594184"/>
              <a:gd name="connsiteX28" fmla="*/ 246647 w 2995863"/>
              <a:gd name="connsiteY28" fmla="*/ 1431757 h 1594184"/>
              <a:gd name="connsiteX29" fmla="*/ 12032 w 2995863"/>
              <a:gd name="connsiteY29" fmla="*/ 1528010 h 1594184"/>
              <a:gd name="connsiteX30" fmla="*/ 0 w 2995863"/>
              <a:gd name="connsiteY30" fmla="*/ 156410 h 159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995863" h="1594184">
                <a:moveTo>
                  <a:pt x="0" y="156410"/>
                </a:moveTo>
                <a:lnTo>
                  <a:pt x="240632" y="66173"/>
                </a:lnTo>
                <a:lnTo>
                  <a:pt x="601579" y="174457"/>
                </a:lnTo>
                <a:lnTo>
                  <a:pt x="667753" y="78205"/>
                </a:lnTo>
                <a:lnTo>
                  <a:pt x="739942" y="222584"/>
                </a:lnTo>
                <a:lnTo>
                  <a:pt x="950495" y="78205"/>
                </a:lnTo>
                <a:lnTo>
                  <a:pt x="1130968" y="144379"/>
                </a:lnTo>
                <a:lnTo>
                  <a:pt x="1287379" y="234615"/>
                </a:lnTo>
                <a:lnTo>
                  <a:pt x="1720516" y="168442"/>
                </a:lnTo>
                <a:lnTo>
                  <a:pt x="1810753" y="78205"/>
                </a:lnTo>
                <a:lnTo>
                  <a:pt x="2033337" y="102268"/>
                </a:lnTo>
                <a:lnTo>
                  <a:pt x="2111542" y="0"/>
                </a:lnTo>
                <a:lnTo>
                  <a:pt x="2364205" y="168442"/>
                </a:lnTo>
                <a:lnTo>
                  <a:pt x="2683042" y="60157"/>
                </a:lnTo>
                <a:lnTo>
                  <a:pt x="2989847" y="192505"/>
                </a:lnTo>
                <a:cubicBezTo>
                  <a:pt x="2991852" y="649705"/>
                  <a:pt x="2993858" y="1106905"/>
                  <a:pt x="2995863" y="1564105"/>
                </a:cubicBezTo>
                <a:lnTo>
                  <a:pt x="2677026" y="1413710"/>
                </a:lnTo>
                <a:lnTo>
                  <a:pt x="2352174" y="1534026"/>
                </a:lnTo>
                <a:lnTo>
                  <a:pt x="2111542" y="1371600"/>
                </a:lnTo>
                <a:lnTo>
                  <a:pt x="2051384" y="1455821"/>
                </a:lnTo>
                <a:lnTo>
                  <a:pt x="1792705" y="1437773"/>
                </a:lnTo>
                <a:lnTo>
                  <a:pt x="1720516" y="1540042"/>
                </a:lnTo>
                <a:lnTo>
                  <a:pt x="1293395" y="1594184"/>
                </a:lnTo>
                <a:lnTo>
                  <a:pt x="1100889" y="1479884"/>
                </a:lnTo>
                <a:lnTo>
                  <a:pt x="968542" y="1437773"/>
                </a:lnTo>
                <a:lnTo>
                  <a:pt x="739942" y="1588168"/>
                </a:lnTo>
                <a:lnTo>
                  <a:pt x="667753" y="1449805"/>
                </a:lnTo>
                <a:lnTo>
                  <a:pt x="607595" y="1515979"/>
                </a:lnTo>
                <a:lnTo>
                  <a:pt x="246647" y="1431757"/>
                </a:lnTo>
                <a:lnTo>
                  <a:pt x="12032" y="1528010"/>
                </a:lnTo>
                <a:lnTo>
                  <a:pt x="0" y="156410"/>
                </a:ln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9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33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55632" cy="4351337"/>
          </a:xfrm>
        </p:spPr>
        <p:txBody>
          <a:bodyPr>
            <a:normAutofit/>
          </a:bodyPr>
          <a:lstStyle/>
          <a:p>
            <a:r>
              <a:rPr lang="uk-UA" dirty="0"/>
              <a:t>У моделі Фонги, ми моделюємо дифузне відбиття як відбиття променів в півкулі, де кожен напрямок має однакову інтенсивність </a:t>
            </a:r>
          </a:p>
          <a:p>
            <a:r>
              <a:rPr lang="uk-UA" dirty="0"/>
              <a:t>У реальному світі, напрямок конкретного променя є випадковим, але модель Фонга ігнорує це, та аналізує цю проблему статистично</a:t>
            </a:r>
          </a:p>
          <a:p>
            <a:pPr lvl="1"/>
            <a:r>
              <a:rPr lang="uk-UA" dirty="0"/>
              <a:t>Скільки відсоток інтенсивності променя спрямоване у напрямок до камери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9AA5EE-340F-6F3C-697B-87B1147A13E5}"/>
              </a:ext>
            </a:extLst>
          </p:cNvPr>
          <p:cNvCxnSpPr/>
          <p:nvPr/>
        </p:nvCxnSpPr>
        <p:spPr>
          <a:xfrm>
            <a:off x="7196664" y="4355518"/>
            <a:ext cx="382604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n 8">
            <a:extLst>
              <a:ext uri="{FF2B5EF4-FFF2-40B4-BE49-F238E27FC236}">
                <a16:creationId xmlns:a16="http://schemas.microsoft.com/office/drawing/2014/main" id="{83BBC4B9-E665-053A-C512-2704B67C07D5}"/>
              </a:ext>
            </a:extLst>
          </p:cNvPr>
          <p:cNvSpPr/>
          <p:nvPr/>
        </p:nvSpPr>
        <p:spPr>
          <a:xfrm>
            <a:off x="11094895" y="1609761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amera">
                <a:extLst>
                  <a:ext uri="{FF2B5EF4-FFF2-40B4-BE49-F238E27FC236}">
                    <a16:creationId xmlns:a16="http://schemas.microsoft.com/office/drawing/2014/main" id="{54C764A6-DEDA-F2A5-7D7B-E0E37AEC9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7117814"/>
                  </p:ext>
                </p:extLst>
              </p:nvPr>
            </p:nvGraphicFramePr>
            <p:xfrm>
              <a:off x="5980925" y="2077428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amera">
                <a:extLst>
                  <a:ext uri="{FF2B5EF4-FFF2-40B4-BE49-F238E27FC236}">
                    <a16:creationId xmlns:a16="http://schemas.microsoft.com/office/drawing/2014/main" id="{54C764A6-DEDA-F2A5-7D7B-E0E37AEC9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0925" y="2077428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EFD8C6-C7F2-6043-13CC-A7F7E242B04D}"/>
              </a:ext>
            </a:extLst>
          </p:cNvPr>
          <p:cNvCxnSpPr>
            <a:cxnSpLocks/>
          </p:cNvCxnSpPr>
          <p:nvPr/>
        </p:nvCxnSpPr>
        <p:spPr>
          <a:xfrm flipH="1">
            <a:off x="9205933" y="2171785"/>
            <a:ext cx="2207799" cy="215716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6FBD24-4373-058F-C1BB-071C42270880}"/>
              </a:ext>
            </a:extLst>
          </p:cNvPr>
          <p:cNvCxnSpPr>
            <a:cxnSpLocks/>
          </p:cNvCxnSpPr>
          <p:nvPr/>
        </p:nvCxnSpPr>
        <p:spPr>
          <a:xfrm flipV="1">
            <a:off x="9205938" y="3417053"/>
            <a:ext cx="0" cy="91440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A2F24-CBB3-E855-63D8-DBBDDAE6D973}"/>
              </a:ext>
            </a:extLst>
          </p:cNvPr>
          <p:cNvCxnSpPr>
            <a:cxnSpLocks/>
          </p:cNvCxnSpPr>
          <p:nvPr/>
        </p:nvCxnSpPr>
        <p:spPr>
          <a:xfrm flipH="1" flipV="1">
            <a:off x="8786998" y="3543385"/>
            <a:ext cx="418940" cy="78806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103462-C8FC-69C6-08AA-5758DEEF0C6E}"/>
              </a:ext>
            </a:extLst>
          </p:cNvPr>
          <p:cNvCxnSpPr>
            <a:cxnSpLocks/>
          </p:cNvCxnSpPr>
          <p:nvPr/>
        </p:nvCxnSpPr>
        <p:spPr>
          <a:xfrm flipH="1" flipV="1">
            <a:off x="8514122" y="3808080"/>
            <a:ext cx="691815" cy="52337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EC803B-A8EC-7F8D-9D7E-9CA7BF3F0158}"/>
              </a:ext>
            </a:extLst>
          </p:cNvPr>
          <p:cNvCxnSpPr>
            <a:cxnSpLocks/>
          </p:cNvCxnSpPr>
          <p:nvPr/>
        </p:nvCxnSpPr>
        <p:spPr>
          <a:xfrm flipH="1" flipV="1">
            <a:off x="8380853" y="4145967"/>
            <a:ext cx="825084" cy="18548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CD23FD-BDC1-3726-BA75-8D4795455A5E}"/>
              </a:ext>
            </a:extLst>
          </p:cNvPr>
          <p:cNvCxnSpPr>
            <a:cxnSpLocks/>
          </p:cNvCxnSpPr>
          <p:nvPr/>
        </p:nvCxnSpPr>
        <p:spPr>
          <a:xfrm flipV="1">
            <a:off x="9205937" y="3563188"/>
            <a:ext cx="406145" cy="7682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619CB3-C660-2DB8-16CB-2544240E4AC2}"/>
              </a:ext>
            </a:extLst>
          </p:cNvPr>
          <p:cNvCxnSpPr>
            <a:cxnSpLocks/>
          </p:cNvCxnSpPr>
          <p:nvPr/>
        </p:nvCxnSpPr>
        <p:spPr>
          <a:xfrm flipV="1">
            <a:off x="9205936" y="3874253"/>
            <a:ext cx="691817" cy="4572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911EA9-F810-6071-5CED-7C6E62AB2F99}"/>
              </a:ext>
            </a:extLst>
          </p:cNvPr>
          <p:cNvCxnSpPr>
            <a:cxnSpLocks/>
          </p:cNvCxnSpPr>
          <p:nvPr/>
        </p:nvCxnSpPr>
        <p:spPr>
          <a:xfrm flipV="1">
            <a:off x="9205935" y="4189581"/>
            <a:ext cx="788071" cy="1418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1545E9-8806-B9C5-700B-A94F5656B9E3}"/>
              </a:ext>
            </a:extLst>
          </p:cNvPr>
          <p:cNvCxnSpPr>
            <a:cxnSpLocks/>
          </p:cNvCxnSpPr>
          <p:nvPr/>
        </p:nvCxnSpPr>
        <p:spPr>
          <a:xfrm flipH="1" flipV="1">
            <a:off x="6697355" y="2691022"/>
            <a:ext cx="2508579" cy="161812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 Model 46" descr="Camera">
                <a:extLst>
                  <a:ext uri="{FF2B5EF4-FFF2-40B4-BE49-F238E27FC236}">
                    <a16:creationId xmlns:a16="http://schemas.microsoft.com/office/drawing/2014/main" id="{082E4D10-19B8-8CCC-78C8-514514B465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9749952"/>
                  </p:ext>
                </p:extLst>
              </p:nvPr>
            </p:nvGraphicFramePr>
            <p:xfrm>
              <a:off x="7874541" y="1623478"/>
              <a:ext cx="985488" cy="7391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5488" cy="739116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49373" ay="42402" az="94215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 Model 46" descr="Camera">
                <a:extLst>
                  <a:ext uri="{FF2B5EF4-FFF2-40B4-BE49-F238E27FC236}">
                    <a16:creationId xmlns:a16="http://schemas.microsoft.com/office/drawing/2014/main" id="{082E4D10-19B8-8CCC-78C8-514514B465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4541" y="1623478"/>
                <a:ext cx="985488" cy="739116"/>
              </a:xfrm>
              <a:prstGeom prst="rect">
                <a:avLst/>
              </a:prstGeom>
            </p:spPr>
          </p:pic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69B2221-5528-EEBB-3551-78258EA1B614}"/>
              </a:ext>
            </a:extLst>
          </p:cNvPr>
          <p:cNvCxnSpPr>
            <a:cxnSpLocks/>
          </p:cNvCxnSpPr>
          <p:nvPr/>
        </p:nvCxnSpPr>
        <p:spPr>
          <a:xfrm flipH="1" flipV="1">
            <a:off x="8514121" y="2237708"/>
            <a:ext cx="691813" cy="209124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 descr="Camera">
                <a:extLst>
                  <a:ext uri="{FF2B5EF4-FFF2-40B4-BE49-F238E27FC236}">
                    <a16:creationId xmlns:a16="http://schemas.microsoft.com/office/drawing/2014/main" id="{88EB13A5-5922-2256-6D9F-8B099292AF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0735216"/>
                  </p:ext>
                </p:extLst>
              </p:nvPr>
            </p:nvGraphicFramePr>
            <p:xfrm>
              <a:off x="9475243" y="1614002"/>
              <a:ext cx="1004438" cy="7580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438" cy="75806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67453" ay="-9892" az="-10158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 descr="Camera">
                <a:extLst>
                  <a:ext uri="{FF2B5EF4-FFF2-40B4-BE49-F238E27FC236}">
                    <a16:creationId xmlns:a16="http://schemas.microsoft.com/office/drawing/2014/main" id="{88EB13A5-5922-2256-6D9F-8B099292AF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75243" y="1614002"/>
                <a:ext cx="1004438" cy="758068"/>
              </a:xfrm>
              <a:prstGeom prst="rect">
                <a:avLst/>
              </a:prstGeom>
            </p:spPr>
          </p:pic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32D1F3E-A4DF-D8B9-4E2C-D4DE76686A56}"/>
              </a:ext>
            </a:extLst>
          </p:cNvPr>
          <p:cNvCxnSpPr>
            <a:cxnSpLocks/>
          </p:cNvCxnSpPr>
          <p:nvPr/>
        </p:nvCxnSpPr>
        <p:spPr>
          <a:xfrm flipV="1">
            <a:off x="9205933" y="2321176"/>
            <a:ext cx="710327" cy="19879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5" name="3D Model 54" descr="Camera">
                <a:extLst>
                  <a:ext uri="{FF2B5EF4-FFF2-40B4-BE49-F238E27FC236}">
                    <a16:creationId xmlns:a16="http://schemas.microsoft.com/office/drawing/2014/main" id="{DDA27768-FEA8-58CA-BC71-8C8B0EF5A9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8586191"/>
                  </p:ext>
                </p:extLst>
              </p:nvPr>
            </p:nvGraphicFramePr>
            <p:xfrm>
              <a:off x="8702403" y="5029152"/>
              <a:ext cx="909679" cy="6138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09679" cy="61381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21906" ay="8426" az="-107503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612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5" name="3D Model 54" descr="Camera">
                <a:extLst>
                  <a:ext uri="{FF2B5EF4-FFF2-40B4-BE49-F238E27FC236}">
                    <a16:creationId xmlns:a16="http://schemas.microsoft.com/office/drawing/2014/main" id="{DDA27768-FEA8-58CA-BC71-8C8B0EF5A9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2403" y="5029152"/>
                <a:ext cx="909679" cy="61381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Partial Circle 5">
            <a:extLst>
              <a:ext uri="{FF2B5EF4-FFF2-40B4-BE49-F238E27FC236}">
                <a16:creationId xmlns:a16="http://schemas.microsoft.com/office/drawing/2014/main" id="{B88FE102-E56C-A0F1-8702-852970F5766E}"/>
              </a:ext>
            </a:extLst>
          </p:cNvPr>
          <p:cNvSpPr/>
          <p:nvPr/>
        </p:nvSpPr>
        <p:spPr>
          <a:xfrm rot="5400000">
            <a:off x="8278913" y="3513342"/>
            <a:ext cx="1805516" cy="1636835"/>
          </a:xfrm>
          <a:prstGeom prst="pie">
            <a:avLst>
              <a:gd name="adj1" fmla="val 5400000"/>
              <a:gd name="adj2" fmla="val 16200000"/>
            </a:avLst>
          </a:prstGeom>
          <a:solidFill>
            <a:srgbClr val="FFC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95BFD9-28FF-AC8B-0451-4E3FB8F55049}"/>
                  </a:ext>
                </a:extLst>
              </p:cNvPr>
              <p:cNvSpPr txBox="1"/>
              <p:nvPr/>
            </p:nvSpPr>
            <p:spPr>
              <a:xfrm>
                <a:off x="5852231" y="3808080"/>
                <a:ext cx="2444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𝑝𝑒𝑟𝑐𝑒𝑛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𝑡𝑜𝑐𝑎𝑚𝑒𝑟𝑎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95BFD9-28FF-AC8B-0451-4E3FB8F55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231" y="3808080"/>
                <a:ext cx="2444387" cy="276999"/>
              </a:xfrm>
              <a:prstGeom prst="rect">
                <a:avLst/>
              </a:prstGeom>
              <a:blipFill>
                <a:blip r:embed="rId7"/>
                <a:stretch>
                  <a:fillRect l="-1746" r="-2244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307605-A4B4-8749-7E1D-16D73850E429}"/>
                  </a:ext>
                </a:extLst>
              </p:cNvPr>
              <p:cNvSpPr txBox="1"/>
              <p:nvPr/>
            </p:nvSpPr>
            <p:spPr>
              <a:xfrm>
                <a:off x="5852225" y="3807006"/>
                <a:ext cx="2316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𝑝𝑒𝑟𝑐𝑒𝑛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𝑡𝑜𝑐𝑎𝑚𝑒𝑟𝑎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307605-A4B4-8749-7E1D-16D73850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225" y="3807006"/>
                <a:ext cx="2316147" cy="276999"/>
              </a:xfrm>
              <a:prstGeom prst="rect">
                <a:avLst/>
              </a:prstGeom>
              <a:blipFill>
                <a:blip r:embed="rId8"/>
                <a:stretch>
                  <a:fillRect l="-1842" r="-2368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4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06B6-C2D1-52A0-CFC7-A07B5AFB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7E8E4E-17A6-595E-C394-0D1EA5FB9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999320" cy="4351337"/>
              </a:xfrm>
            </p:spPr>
            <p:txBody>
              <a:bodyPr/>
              <a:lstStyle/>
              <a:p>
                <a:r>
                  <a:rPr lang="uk-UA" dirty="0"/>
                  <a:t>Ми б очікували, що коли додаємо світла усіх променів, які дифузно відбиваються, то це б дорівнювало до кількості світла, яке падає на поверхню</a:t>
                </a:r>
              </a:p>
              <a:p>
                <a:pPr lvl="1"/>
                <a:r>
                  <a:rPr lang="uk-UA" dirty="0"/>
                  <a:t>Це означало б, що модель Фонга зберігає енергію</a:t>
                </a:r>
              </a:p>
              <a:p>
                <a:r>
                  <a:rPr lang="uk-UA" dirty="0"/>
                  <a:t>Проте, модель Фонга не дотримується цього принципу, він дуже спрощує проблему освітлення, та у кожних дифузних напрямків, він просто передає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𝑙𝑖𝑔h𝑡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uk-UA" dirty="0"/>
                  <a:t>світла</a:t>
                </a:r>
                <a:endParaRPr lang="en-US" dirty="0"/>
              </a:p>
              <a:p>
                <a:r>
                  <a:rPr lang="uk-UA" dirty="0"/>
                  <a:t>Ну не зовсім, є одна важлива особливість дифузного відбиття якого модель Фонги дотримується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7E8E4E-17A6-595E-C394-0D1EA5FB9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999320" cy="4351337"/>
              </a:xfrm>
              <a:blipFill>
                <a:blip r:embed="rId2"/>
                <a:stretch>
                  <a:fillRect l="-244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B08442-82AB-3826-65E4-C969B7D0BC35}"/>
              </a:ext>
            </a:extLst>
          </p:cNvPr>
          <p:cNvCxnSpPr/>
          <p:nvPr/>
        </p:nvCxnSpPr>
        <p:spPr>
          <a:xfrm>
            <a:off x="7196664" y="4355518"/>
            <a:ext cx="382604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n 4">
            <a:extLst>
              <a:ext uri="{FF2B5EF4-FFF2-40B4-BE49-F238E27FC236}">
                <a16:creationId xmlns:a16="http://schemas.microsoft.com/office/drawing/2014/main" id="{95661916-CD6C-3971-1BCD-2F4759C501D8}"/>
              </a:ext>
            </a:extLst>
          </p:cNvPr>
          <p:cNvSpPr/>
          <p:nvPr/>
        </p:nvSpPr>
        <p:spPr>
          <a:xfrm>
            <a:off x="11094895" y="1609761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CE131D-290A-CDF5-9102-C57429BD3D52}"/>
              </a:ext>
            </a:extLst>
          </p:cNvPr>
          <p:cNvCxnSpPr>
            <a:cxnSpLocks/>
          </p:cNvCxnSpPr>
          <p:nvPr/>
        </p:nvCxnSpPr>
        <p:spPr>
          <a:xfrm flipH="1">
            <a:off x="9205933" y="2171785"/>
            <a:ext cx="2207799" cy="215716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60C2AF-BABE-7588-AF39-C4D2BD718521}"/>
              </a:ext>
            </a:extLst>
          </p:cNvPr>
          <p:cNvCxnSpPr>
            <a:cxnSpLocks/>
          </p:cNvCxnSpPr>
          <p:nvPr/>
        </p:nvCxnSpPr>
        <p:spPr>
          <a:xfrm flipV="1">
            <a:off x="9205938" y="3417053"/>
            <a:ext cx="0" cy="91440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F3B106-3B25-D83C-1F11-841903C89C35}"/>
              </a:ext>
            </a:extLst>
          </p:cNvPr>
          <p:cNvCxnSpPr>
            <a:cxnSpLocks/>
          </p:cNvCxnSpPr>
          <p:nvPr/>
        </p:nvCxnSpPr>
        <p:spPr>
          <a:xfrm flipH="1" flipV="1">
            <a:off x="8786998" y="3543385"/>
            <a:ext cx="418940" cy="78806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CDCC2B-38D1-046E-913E-FE41C368990C}"/>
              </a:ext>
            </a:extLst>
          </p:cNvPr>
          <p:cNvCxnSpPr>
            <a:cxnSpLocks/>
          </p:cNvCxnSpPr>
          <p:nvPr/>
        </p:nvCxnSpPr>
        <p:spPr>
          <a:xfrm flipH="1" flipV="1">
            <a:off x="8514122" y="3808080"/>
            <a:ext cx="691815" cy="52337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2B5949-91D0-6EE0-0590-51398232C5A7}"/>
              </a:ext>
            </a:extLst>
          </p:cNvPr>
          <p:cNvCxnSpPr>
            <a:cxnSpLocks/>
          </p:cNvCxnSpPr>
          <p:nvPr/>
        </p:nvCxnSpPr>
        <p:spPr>
          <a:xfrm flipH="1" flipV="1">
            <a:off x="8380853" y="4145967"/>
            <a:ext cx="825084" cy="18548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8553B4-1E7D-79B0-F05E-6B457FE1B505}"/>
              </a:ext>
            </a:extLst>
          </p:cNvPr>
          <p:cNvCxnSpPr>
            <a:cxnSpLocks/>
          </p:cNvCxnSpPr>
          <p:nvPr/>
        </p:nvCxnSpPr>
        <p:spPr>
          <a:xfrm flipV="1">
            <a:off x="9205937" y="3563188"/>
            <a:ext cx="406145" cy="7682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0D95FA-85B7-624D-7922-261EEDC0ED0B}"/>
              </a:ext>
            </a:extLst>
          </p:cNvPr>
          <p:cNvCxnSpPr>
            <a:cxnSpLocks/>
          </p:cNvCxnSpPr>
          <p:nvPr/>
        </p:nvCxnSpPr>
        <p:spPr>
          <a:xfrm flipV="1">
            <a:off x="9205936" y="3874253"/>
            <a:ext cx="691817" cy="45720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DE64E-0C37-DCA3-F63E-E39953570E17}"/>
              </a:ext>
            </a:extLst>
          </p:cNvPr>
          <p:cNvCxnSpPr>
            <a:cxnSpLocks/>
          </p:cNvCxnSpPr>
          <p:nvPr/>
        </p:nvCxnSpPr>
        <p:spPr>
          <a:xfrm flipV="1">
            <a:off x="9205935" y="4189581"/>
            <a:ext cx="788071" cy="14187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08E8B70-035B-584C-C73A-0FA99571EB06}"/>
              </a:ext>
            </a:extLst>
          </p:cNvPr>
          <p:cNvSpPr/>
          <p:nvPr/>
        </p:nvSpPr>
        <p:spPr>
          <a:xfrm>
            <a:off x="8319752" y="4050406"/>
            <a:ext cx="181575" cy="1854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E90D34-5303-2456-F299-DC894E036C5F}"/>
              </a:ext>
            </a:extLst>
          </p:cNvPr>
          <p:cNvSpPr/>
          <p:nvPr/>
        </p:nvSpPr>
        <p:spPr>
          <a:xfrm>
            <a:off x="8468985" y="3751937"/>
            <a:ext cx="181575" cy="1854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6843E86-01C4-01D7-C8E3-3DDA822A3D99}"/>
              </a:ext>
            </a:extLst>
          </p:cNvPr>
          <p:cNvSpPr/>
          <p:nvPr/>
        </p:nvSpPr>
        <p:spPr>
          <a:xfrm>
            <a:off x="8724101" y="3482077"/>
            <a:ext cx="181575" cy="1854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8A9493-C42C-D618-1073-908065537973}"/>
              </a:ext>
            </a:extLst>
          </p:cNvPr>
          <p:cNvSpPr/>
          <p:nvPr/>
        </p:nvSpPr>
        <p:spPr>
          <a:xfrm>
            <a:off x="9115145" y="3364422"/>
            <a:ext cx="181575" cy="1854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CB4C74-7541-CBBF-8E4F-3046A88F3F67}"/>
              </a:ext>
            </a:extLst>
          </p:cNvPr>
          <p:cNvSpPr/>
          <p:nvPr/>
        </p:nvSpPr>
        <p:spPr>
          <a:xfrm>
            <a:off x="9506189" y="3499638"/>
            <a:ext cx="181575" cy="1854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F63870-D38C-8619-A09C-F2BD4FA13925}"/>
              </a:ext>
            </a:extLst>
          </p:cNvPr>
          <p:cNvSpPr/>
          <p:nvPr/>
        </p:nvSpPr>
        <p:spPr>
          <a:xfrm>
            <a:off x="9775515" y="3808080"/>
            <a:ext cx="181575" cy="1854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F28911-200E-17C8-ACE4-0B5B0E2D49BD}"/>
              </a:ext>
            </a:extLst>
          </p:cNvPr>
          <p:cNvSpPr/>
          <p:nvPr/>
        </p:nvSpPr>
        <p:spPr>
          <a:xfrm>
            <a:off x="9857821" y="4101781"/>
            <a:ext cx="181575" cy="1854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20521F-0474-DCCC-4D7F-9A96AD8639DE}"/>
                  </a:ext>
                </a:extLst>
              </p:cNvPr>
              <p:cNvSpPr txBox="1"/>
              <p:nvPr/>
            </p:nvSpPr>
            <p:spPr>
              <a:xfrm>
                <a:off x="6650080" y="1395974"/>
                <a:ext cx="3910814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20521F-0474-DCCC-4D7F-9A96AD863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80" y="1395974"/>
                <a:ext cx="3910814" cy="299569"/>
              </a:xfrm>
              <a:prstGeom prst="rect">
                <a:avLst/>
              </a:prstGeom>
              <a:blipFill>
                <a:blip r:embed="rId3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4B4F09-8866-E3C9-B19A-DBEB74975ADC}"/>
                  </a:ext>
                </a:extLst>
              </p:cNvPr>
              <p:cNvSpPr txBox="1"/>
              <p:nvPr/>
            </p:nvSpPr>
            <p:spPr>
              <a:xfrm>
                <a:off x="8068432" y="3943360"/>
                <a:ext cx="2193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4B4F09-8866-E3C9-B19A-DBEB74975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432" y="3943360"/>
                <a:ext cx="219354" cy="246221"/>
              </a:xfrm>
              <a:prstGeom prst="rect">
                <a:avLst/>
              </a:prstGeom>
              <a:blipFill>
                <a:blip r:embed="rId4"/>
                <a:stretch>
                  <a:fillRect l="-19444" r="-555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1DF94B2-5CA3-E526-07B8-C75E47A8AA71}"/>
                  </a:ext>
                </a:extLst>
              </p:cNvPr>
              <p:cNvSpPr txBox="1"/>
              <p:nvPr/>
            </p:nvSpPr>
            <p:spPr>
              <a:xfrm>
                <a:off x="8246224" y="3561282"/>
                <a:ext cx="21461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1DF94B2-5CA3-E526-07B8-C75E47A8A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224" y="3561282"/>
                <a:ext cx="214610" cy="246221"/>
              </a:xfrm>
              <a:prstGeom prst="rect">
                <a:avLst/>
              </a:prstGeom>
              <a:blipFill>
                <a:blip r:embed="rId5"/>
                <a:stretch>
                  <a:fillRect l="-20000" r="-5714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C33A6F-A9CB-27B7-0D1C-4D9C2E64B5DE}"/>
                  </a:ext>
                </a:extLst>
              </p:cNvPr>
              <p:cNvSpPr txBox="1"/>
              <p:nvPr/>
            </p:nvSpPr>
            <p:spPr>
              <a:xfrm>
                <a:off x="8572721" y="3223110"/>
                <a:ext cx="2193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C33A6F-A9CB-27B7-0D1C-4D9C2E64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721" y="3223110"/>
                <a:ext cx="219355" cy="246221"/>
              </a:xfrm>
              <a:prstGeom prst="rect">
                <a:avLst/>
              </a:prstGeom>
              <a:blipFill>
                <a:blip r:embed="rId6"/>
                <a:stretch>
                  <a:fillRect l="-16667" r="-555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024171-E5E7-FACD-1515-0AF534A47A6F}"/>
                  </a:ext>
                </a:extLst>
              </p:cNvPr>
              <p:cNvSpPr txBox="1"/>
              <p:nvPr/>
            </p:nvSpPr>
            <p:spPr>
              <a:xfrm>
                <a:off x="9092332" y="3066558"/>
                <a:ext cx="2193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024171-E5E7-FACD-1515-0AF534A47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332" y="3066558"/>
                <a:ext cx="219355" cy="246221"/>
              </a:xfrm>
              <a:prstGeom prst="rect">
                <a:avLst/>
              </a:prstGeom>
              <a:blipFill>
                <a:blip r:embed="rId7"/>
                <a:stretch>
                  <a:fillRect l="-19444" r="-555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89EDF17-7E83-9C0D-FDFC-EF1D7DE14BD9}"/>
                  </a:ext>
                </a:extLst>
              </p:cNvPr>
              <p:cNvSpPr txBox="1"/>
              <p:nvPr/>
            </p:nvSpPr>
            <p:spPr>
              <a:xfrm>
                <a:off x="9611928" y="3246775"/>
                <a:ext cx="2193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89EDF17-7E83-9C0D-FDFC-EF1D7DE14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28" y="3246775"/>
                <a:ext cx="219354" cy="246221"/>
              </a:xfrm>
              <a:prstGeom prst="rect">
                <a:avLst/>
              </a:prstGeom>
              <a:blipFill>
                <a:blip r:embed="rId8"/>
                <a:stretch>
                  <a:fillRect l="-19444" r="-555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A53E68-0154-9727-203B-D99DE737A937}"/>
                  </a:ext>
                </a:extLst>
              </p:cNvPr>
              <p:cNvSpPr txBox="1"/>
              <p:nvPr/>
            </p:nvSpPr>
            <p:spPr>
              <a:xfrm>
                <a:off x="9983606" y="3648003"/>
                <a:ext cx="2193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A53E68-0154-9727-203B-D99DE737A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606" y="3648003"/>
                <a:ext cx="219354" cy="246221"/>
              </a:xfrm>
              <a:prstGeom prst="rect">
                <a:avLst/>
              </a:prstGeom>
              <a:blipFill>
                <a:blip r:embed="rId9"/>
                <a:stretch>
                  <a:fillRect l="-19444" r="-5556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963762-60A9-6B29-A0E1-D0DBC8303572}"/>
                  </a:ext>
                </a:extLst>
              </p:cNvPr>
              <p:cNvSpPr txBox="1"/>
              <p:nvPr/>
            </p:nvSpPr>
            <p:spPr>
              <a:xfrm>
                <a:off x="10090478" y="4041042"/>
                <a:ext cx="2193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963762-60A9-6B29-A0E1-D0DBC8303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0478" y="4041042"/>
                <a:ext cx="219354" cy="246221"/>
              </a:xfrm>
              <a:prstGeom prst="rect">
                <a:avLst/>
              </a:prstGeom>
              <a:blipFill>
                <a:blip r:embed="rId10"/>
                <a:stretch>
                  <a:fillRect l="-16667" r="-555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6EB0CD-EA56-B4F2-2B21-276FCEB55FC0}"/>
                  </a:ext>
                </a:extLst>
              </p:cNvPr>
              <p:cNvSpPr txBox="1"/>
              <p:nvPr/>
            </p:nvSpPr>
            <p:spPr>
              <a:xfrm>
                <a:off x="6726991" y="1773112"/>
                <a:ext cx="104329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6EB0CD-EA56-B4F2-2B21-276FCEB55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991" y="1773112"/>
                <a:ext cx="1043299" cy="299569"/>
              </a:xfrm>
              <a:prstGeom prst="rect">
                <a:avLst/>
              </a:prstGeom>
              <a:blipFill>
                <a:blip r:embed="rId11"/>
                <a:stretch>
                  <a:fillRect l="-4678" r="-117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4A8C32-13E7-E80F-A73C-F71FCA2727BD}"/>
                  </a:ext>
                </a:extLst>
              </p:cNvPr>
              <p:cNvSpPr txBox="1"/>
              <p:nvPr/>
            </p:nvSpPr>
            <p:spPr>
              <a:xfrm>
                <a:off x="6726990" y="2137346"/>
                <a:ext cx="103797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4A8C32-13E7-E80F-A73C-F71FCA27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990" y="2137346"/>
                <a:ext cx="1037976" cy="299569"/>
              </a:xfrm>
              <a:prstGeom prst="rect">
                <a:avLst/>
              </a:prstGeom>
              <a:blipFill>
                <a:blip r:embed="rId12"/>
                <a:stretch>
                  <a:fillRect l="-4706" r="-58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E1E1378-FF72-80CD-6272-E085E17FA6A1}"/>
                  </a:ext>
                </a:extLst>
              </p:cNvPr>
              <p:cNvSpPr txBox="1"/>
              <p:nvPr/>
            </p:nvSpPr>
            <p:spPr>
              <a:xfrm>
                <a:off x="6726990" y="2520025"/>
                <a:ext cx="10432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E1E1378-FF72-80CD-6272-E085E17FA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990" y="2520025"/>
                <a:ext cx="1043298" cy="299569"/>
              </a:xfrm>
              <a:prstGeom prst="rect">
                <a:avLst/>
              </a:prstGeom>
              <a:blipFill>
                <a:blip r:embed="rId13"/>
                <a:stretch>
                  <a:fillRect l="-4678" r="-117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80BA24-4B01-7E50-5D04-3E8B7AEB4C8B}"/>
                  </a:ext>
                </a:extLst>
              </p:cNvPr>
              <p:cNvSpPr txBox="1"/>
              <p:nvPr/>
            </p:nvSpPr>
            <p:spPr>
              <a:xfrm>
                <a:off x="7106915" y="2902704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80BA24-4B01-7E50-5D04-3E8B7AEB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915" y="2902704"/>
                <a:ext cx="23724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367D0B-F14A-57C7-A078-11BE3315782E}"/>
                  </a:ext>
                </a:extLst>
              </p:cNvPr>
              <p:cNvSpPr txBox="1"/>
              <p:nvPr/>
            </p:nvSpPr>
            <p:spPr>
              <a:xfrm>
                <a:off x="10351070" y="2839138"/>
                <a:ext cx="500715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367D0B-F14A-57C7-A078-11BE33157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070" y="2839138"/>
                <a:ext cx="500715" cy="266227"/>
              </a:xfrm>
              <a:prstGeom prst="rect">
                <a:avLst/>
              </a:prstGeom>
              <a:blipFill>
                <a:blip r:embed="rId15"/>
                <a:stretch>
                  <a:fillRect l="-7317" r="-487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38D8E6-D32D-8462-81EA-B58F4CDB368F}"/>
              </a:ext>
            </a:extLst>
          </p:cNvPr>
          <p:cNvCxnSpPr>
            <a:cxnSpLocks/>
          </p:cNvCxnSpPr>
          <p:nvPr/>
        </p:nvCxnSpPr>
        <p:spPr>
          <a:xfrm flipH="1">
            <a:off x="7344159" y="1448873"/>
            <a:ext cx="112709" cy="190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99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085084" cy="4351337"/>
          </a:xfrm>
        </p:spPr>
        <p:txBody>
          <a:bodyPr>
            <a:normAutofit/>
          </a:bodyPr>
          <a:lstStyle/>
          <a:p>
            <a:r>
              <a:rPr lang="uk-UA" dirty="0"/>
              <a:t>Важливою особливістю дифузного відбиття є менш інтенсивне відбиття світла, коли поверхня більш паралельна до напрямку світла</a:t>
            </a:r>
          </a:p>
          <a:p>
            <a:r>
              <a:rPr lang="uk-UA" dirty="0"/>
              <a:t>Пам</a:t>
            </a:r>
            <a:r>
              <a:rPr lang="en-US" dirty="0"/>
              <a:t>’</a:t>
            </a:r>
            <a:r>
              <a:rPr lang="uk-UA" dirty="0"/>
              <a:t>ятайте, що наші </a:t>
            </a:r>
            <a:r>
              <a:rPr lang="en-US" dirty="0"/>
              <a:t>“</a:t>
            </a:r>
            <a:r>
              <a:rPr lang="uk-UA" dirty="0"/>
              <a:t>промені</a:t>
            </a:r>
            <a:r>
              <a:rPr lang="en-US" dirty="0"/>
              <a:t>” </a:t>
            </a:r>
            <a:r>
              <a:rPr lang="uk-UA" dirty="0"/>
              <a:t>світла, справді група променів, які в цей сам напрямок рухаються</a:t>
            </a:r>
          </a:p>
          <a:p>
            <a:pPr lvl="1"/>
            <a:r>
              <a:rPr lang="uk-UA" dirty="0"/>
              <a:t>Тобто, ця група променів має ширину, хоч дуже малу</a:t>
            </a:r>
          </a:p>
          <a:p>
            <a:r>
              <a:rPr lang="uk-UA" dirty="0"/>
              <a:t>Коли поверхня стає більш паралельна до напрямку світла, ширина площі перетину променя та поверхні збільшується</a:t>
            </a:r>
          </a:p>
          <a:p>
            <a:pPr lvl="1"/>
            <a:r>
              <a:rPr lang="uk-UA" dirty="0"/>
              <a:t>Таким чином, та ж сама кількість енергії (світла) розподіляється на більшу площу, зменшуючи інтенсивність</a:t>
            </a:r>
            <a:endParaRPr lang="en-US" dirty="0"/>
          </a:p>
        </p:txBody>
      </p:sp>
      <p:sp>
        <p:nvSpPr>
          <p:cNvPr id="59" name="Sun 58">
            <a:extLst>
              <a:ext uri="{FF2B5EF4-FFF2-40B4-BE49-F238E27FC236}">
                <a16:creationId xmlns:a16="http://schemas.microsoft.com/office/drawing/2014/main" id="{34DAA3A8-5843-A5EE-C320-87488CB66225}"/>
              </a:ext>
            </a:extLst>
          </p:cNvPr>
          <p:cNvSpPr/>
          <p:nvPr/>
        </p:nvSpPr>
        <p:spPr>
          <a:xfrm>
            <a:off x="10923039" y="472077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B951DC-FE95-2B22-1473-AD6D74E22B7B}"/>
              </a:ext>
            </a:extLst>
          </p:cNvPr>
          <p:cNvCxnSpPr>
            <a:cxnSpLocks/>
          </p:cNvCxnSpPr>
          <p:nvPr/>
        </p:nvCxnSpPr>
        <p:spPr>
          <a:xfrm flipH="1">
            <a:off x="9888192" y="896187"/>
            <a:ext cx="1291257" cy="123515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un 69">
            <a:extLst>
              <a:ext uri="{FF2B5EF4-FFF2-40B4-BE49-F238E27FC236}">
                <a16:creationId xmlns:a16="http://schemas.microsoft.com/office/drawing/2014/main" id="{1AF6458B-8995-5929-FA17-6F0B1F1743D3}"/>
              </a:ext>
            </a:extLst>
          </p:cNvPr>
          <p:cNvSpPr/>
          <p:nvPr/>
        </p:nvSpPr>
        <p:spPr>
          <a:xfrm>
            <a:off x="7957395" y="426837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6E59A39-BDFA-2DBB-013F-14B1805608AE}"/>
              </a:ext>
            </a:extLst>
          </p:cNvPr>
          <p:cNvCxnSpPr>
            <a:cxnSpLocks/>
          </p:cNvCxnSpPr>
          <p:nvPr/>
        </p:nvCxnSpPr>
        <p:spPr>
          <a:xfrm flipH="1">
            <a:off x="7303209" y="864419"/>
            <a:ext cx="901496" cy="923424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A5ADF27-D536-947B-739D-008A1AF672CE}"/>
              </a:ext>
            </a:extLst>
          </p:cNvPr>
          <p:cNvCxnSpPr>
            <a:cxnSpLocks/>
          </p:cNvCxnSpPr>
          <p:nvPr/>
        </p:nvCxnSpPr>
        <p:spPr>
          <a:xfrm flipH="1">
            <a:off x="7584260" y="1007562"/>
            <a:ext cx="901496" cy="923424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6AF24C6-3A43-0649-32DA-A623FFCE2261}"/>
              </a:ext>
            </a:extLst>
          </p:cNvPr>
          <p:cNvCxnSpPr>
            <a:cxnSpLocks/>
          </p:cNvCxnSpPr>
          <p:nvPr/>
        </p:nvCxnSpPr>
        <p:spPr>
          <a:xfrm flipH="1">
            <a:off x="10521458" y="937017"/>
            <a:ext cx="1064800" cy="1023554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B319326-E08B-E3B8-B0EC-E1321B76CF9E}"/>
              </a:ext>
            </a:extLst>
          </p:cNvPr>
          <p:cNvSpPr/>
          <p:nvPr/>
        </p:nvSpPr>
        <p:spPr>
          <a:xfrm>
            <a:off x="7289442" y="798491"/>
            <a:ext cx="1223492" cy="1139780"/>
          </a:xfrm>
          <a:custGeom>
            <a:avLst/>
            <a:gdLst>
              <a:gd name="connsiteX0" fmla="*/ 0 w 1223492"/>
              <a:gd name="connsiteY0" fmla="*/ 991673 h 1139780"/>
              <a:gd name="connsiteX1" fmla="*/ 296214 w 1223492"/>
              <a:gd name="connsiteY1" fmla="*/ 1139780 h 1139780"/>
              <a:gd name="connsiteX2" fmla="*/ 1223492 w 1223492"/>
              <a:gd name="connsiteY2" fmla="*/ 160986 h 1139780"/>
              <a:gd name="connsiteX3" fmla="*/ 959476 w 1223492"/>
              <a:gd name="connsiteY3" fmla="*/ 0 h 1139780"/>
              <a:gd name="connsiteX4" fmla="*/ 0 w 1223492"/>
              <a:gd name="connsiteY4" fmla="*/ 991673 h 113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492" h="1139780">
                <a:moveTo>
                  <a:pt x="0" y="991673"/>
                </a:moveTo>
                <a:lnTo>
                  <a:pt x="296214" y="1139780"/>
                </a:lnTo>
                <a:lnTo>
                  <a:pt x="1223492" y="160986"/>
                </a:lnTo>
                <a:lnTo>
                  <a:pt x="959476" y="0"/>
                </a:lnTo>
                <a:lnTo>
                  <a:pt x="0" y="991673"/>
                </a:lnTo>
                <a:close/>
              </a:path>
            </a:pathLst>
          </a:custGeom>
          <a:solidFill>
            <a:srgbClr val="F6791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C8DFF09-2F83-654B-EA12-F43B0B88B693}"/>
              </a:ext>
            </a:extLst>
          </p:cNvPr>
          <p:cNvCxnSpPr>
            <a:cxnSpLocks/>
          </p:cNvCxnSpPr>
          <p:nvPr/>
        </p:nvCxnSpPr>
        <p:spPr>
          <a:xfrm>
            <a:off x="6588996" y="1448794"/>
            <a:ext cx="1729187" cy="8878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263E143-FF88-C6E5-BCB9-7DAE51CEB7C9}"/>
              </a:ext>
            </a:extLst>
          </p:cNvPr>
          <p:cNvSpPr/>
          <p:nvPr/>
        </p:nvSpPr>
        <p:spPr>
          <a:xfrm>
            <a:off x="9800822" y="869325"/>
            <a:ext cx="1654935" cy="1313645"/>
          </a:xfrm>
          <a:custGeom>
            <a:avLst/>
            <a:gdLst>
              <a:gd name="connsiteX0" fmla="*/ 1654935 w 1654935"/>
              <a:gd name="connsiteY0" fmla="*/ 199622 h 1313645"/>
              <a:gd name="connsiteX1" fmla="*/ 695459 w 1654935"/>
              <a:gd name="connsiteY1" fmla="*/ 1120462 h 1313645"/>
              <a:gd name="connsiteX2" fmla="*/ 0 w 1654935"/>
              <a:gd name="connsiteY2" fmla="*/ 1313645 h 1313645"/>
              <a:gd name="connsiteX3" fmla="*/ 1423115 w 1654935"/>
              <a:gd name="connsiteY3" fmla="*/ 0 h 1313645"/>
              <a:gd name="connsiteX4" fmla="*/ 1654935 w 1654935"/>
              <a:gd name="connsiteY4" fmla="*/ 199622 h 131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935" h="1313645">
                <a:moveTo>
                  <a:pt x="1654935" y="199622"/>
                </a:moveTo>
                <a:lnTo>
                  <a:pt x="695459" y="1120462"/>
                </a:lnTo>
                <a:lnTo>
                  <a:pt x="0" y="1313645"/>
                </a:lnTo>
                <a:lnTo>
                  <a:pt x="1423115" y="0"/>
                </a:lnTo>
                <a:lnTo>
                  <a:pt x="1654935" y="199622"/>
                </a:lnTo>
                <a:close/>
              </a:path>
            </a:pathLst>
          </a:custGeom>
          <a:solidFill>
            <a:srgbClr val="F6791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BD2613C-777A-330B-BBE7-F6965EF2CFB3}"/>
              </a:ext>
            </a:extLst>
          </p:cNvPr>
          <p:cNvCxnSpPr>
            <a:cxnSpLocks/>
          </p:cNvCxnSpPr>
          <p:nvPr/>
        </p:nvCxnSpPr>
        <p:spPr>
          <a:xfrm flipV="1">
            <a:off x="9314984" y="1782581"/>
            <a:ext cx="1971060" cy="5195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ight Brace 88">
            <a:extLst>
              <a:ext uri="{FF2B5EF4-FFF2-40B4-BE49-F238E27FC236}">
                <a16:creationId xmlns:a16="http://schemas.microsoft.com/office/drawing/2014/main" id="{B93E6223-00A6-D863-7CC6-4CB15FEE2FC4}"/>
              </a:ext>
            </a:extLst>
          </p:cNvPr>
          <p:cNvSpPr/>
          <p:nvPr/>
        </p:nvSpPr>
        <p:spPr>
          <a:xfrm rot="7176223">
            <a:off x="7283928" y="1838694"/>
            <a:ext cx="124869" cy="38302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7CFA83FF-867A-E984-9F1D-B125EE6959C5}"/>
              </a:ext>
            </a:extLst>
          </p:cNvPr>
          <p:cNvSpPr/>
          <p:nvPr/>
        </p:nvSpPr>
        <p:spPr>
          <a:xfrm rot="4554743">
            <a:off x="10171266" y="1859910"/>
            <a:ext cx="167215" cy="72777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9E9A9E-CB58-0272-CDFB-51D5313ACD82}"/>
              </a:ext>
            </a:extLst>
          </p:cNvPr>
          <p:cNvCxnSpPr>
            <a:cxnSpLocks/>
          </p:cNvCxnSpPr>
          <p:nvPr/>
        </p:nvCxnSpPr>
        <p:spPr>
          <a:xfrm flipV="1">
            <a:off x="9314984" y="4583441"/>
            <a:ext cx="1971060" cy="5195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n 6">
            <a:extLst>
              <a:ext uri="{FF2B5EF4-FFF2-40B4-BE49-F238E27FC236}">
                <a16:creationId xmlns:a16="http://schemas.microsoft.com/office/drawing/2014/main" id="{DFD15681-A85F-8B61-E736-7702D184F85B}"/>
              </a:ext>
            </a:extLst>
          </p:cNvPr>
          <p:cNvSpPr/>
          <p:nvPr/>
        </p:nvSpPr>
        <p:spPr>
          <a:xfrm>
            <a:off x="10923039" y="3272937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8F9667-6831-1AF5-4C4F-3892B6D1F2EF}"/>
              </a:ext>
            </a:extLst>
          </p:cNvPr>
          <p:cNvCxnSpPr>
            <a:cxnSpLocks/>
          </p:cNvCxnSpPr>
          <p:nvPr/>
        </p:nvCxnSpPr>
        <p:spPr>
          <a:xfrm flipH="1">
            <a:off x="10221244" y="3810474"/>
            <a:ext cx="1064800" cy="1023554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66BFD-C92B-9FF0-6A1D-26F3A42F6A34}"/>
              </a:ext>
            </a:extLst>
          </p:cNvPr>
          <p:cNvCxnSpPr>
            <a:cxnSpLocks/>
          </p:cNvCxnSpPr>
          <p:nvPr/>
        </p:nvCxnSpPr>
        <p:spPr>
          <a:xfrm flipV="1">
            <a:off x="10221250" y="3910604"/>
            <a:ext cx="0" cy="914401"/>
          </a:xfrm>
          <a:prstGeom prst="straightConnector1">
            <a:avLst/>
          </a:prstGeom>
          <a:ln w="63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EC8F8B-AD5B-3642-F149-1A65793B62A1}"/>
              </a:ext>
            </a:extLst>
          </p:cNvPr>
          <p:cNvCxnSpPr>
            <a:cxnSpLocks/>
          </p:cNvCxnSpPr>
          <p:nvPr/>
        </p:nvCxnSpPr>
        <p:spPr>
          <a:xfrm flipH="1" flipV="1">
            <a:off x="9802310" y="4036936"/>
            <a:ext cx="418940" cy="788069"/>
          </a:xfrm>
          <a:prstGeom prst="straightConnector1">
            <a:avLst/>
          </a:prstGeom>
          <a:ln w="63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3CE1DD-0F88-5D8D-BAE9-67B8F94F4C92}"/>
              </a:ext>
            </a:extLst>
          </p:cNvPr>
          <p:cNvCxnSpPr>
            <a:cxnSpLocks/>
          </p:cNvCxnSpPr>
          <p:nvPr/>
        </p:nvCxnSpPr>
        <p:spPr>
          <a:xfrm flipH="1" flipV="1">
            <a:off x="9529434" y="4301631"/>
            <a:ext cx="691815" cy="523373"/>
          </a:xfrm>
          <a:prstGeom prst="straightConnector1">
            <a:avLst/>
          </a:prstGeom>
          <a:ln w="63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5AEBCA-D2CA-D516-98B1-036158C3FC82}"/>
              </a:ext>
            </a:extLst>
          </p:cNvPr>
          <p:cNvCxnSpPr>
            <a:cxnSpLocks/>
          </p:cNvCxnSpPr>
          <p:nvPr/>
        </p:nvCxnSpPr>
        <p:spPr>
          <a:xfrm flipH="1" flipV="1">
            <a:off x="9396165" y="4639518"/>
            <a:ext cx="825084" cy="185486"/>
          </a:xfrm>
          <a:prstGeom prst="straightConnector1">
            <a:avLst/>
          </a:prstGeom>
          <a:ln w="63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9E0D41-1907-E3ED-576D-A566EB0FF812}"/>
              </a:ext>
            </a:extLst>
          </p:cNvPr>
          <p:cNvCxnSpPr>
            <a:cxnSpLocks/>
          </p:cNvCxnSpPr>
          <p:nvPr/>
        </p:nvCxnSpPr>
        <p:spPr>
          <a:xfrm flipV="1">
            <a:off x="10221249" y="4056739"/>
            <a:ext cx="406145" cy="768265"/>
          </a:xfrm>
          <a:prstGeom prst="straightConnector1">
            <a:avLst/>
          </a:prstGeom>
          <a:ln w="63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C14AD6-BB7A-E8A9-974C-8BEEBA70A0DE}"/>
              </a:ext>
            </a:extLst>
          </p:cNvPr>
          <p:cNvCxnSpPr>
            <a:cxnSpLocks/>
          </p:cNvCxnSpPr>
          <p:nvPr/>
        </p:nvCxnSpPr>
        <p:spPr>
          <a:xfrm flipV="1">
            <a:off x="10221248" y="4367804"/>
            <a:ext cx="691817" cy="457200"/>
          </a:xfrm>
          <a:prstGeom prst="straightConnector1">
            <a:avLst/>
          </a:prstGeom>
          <a:ln w="63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D44788-91B8-FE3A-E44A-544673CEEF62}"/>
              </a:ext>
            </a:extLst>
          </p:cNvPr>
          <p:cNvCxnSpPr>
            <a:cxnSpLocks/>
          </p:cNvCxnSpPr>
          <p:nvPr/>
        </p:nvCxnSpPr>
        <p:spPr>
          <a:xfrm flipH="1">
            <a:off x="9396165" y="4822500"/>
            <a:ext cx="825080" cy="110788"/>
          </a:xfrm>
          <a:prstGeom prst="straightConnector1">
            <a:avLst/>
          </a:prstGeom>
          <a:ln w="63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526B06-F52B-D7A5-F573-5EC7BB82463F}"/>
              </a:ext>
            </a:extLst>
          </p:cNvPr>
          <p:cNvCxnSpPr>
            <a:cxnSpLocks/>
          </p:cNvCxnSpPr>
          <p:nvPr/>
        </p:nvCxnSpPr>
        <p:spPr>
          <a:xfrm flipV="1">
            <a:off x="10221245" y="4530231"/>
            <a:ext cx="824168" cy="292269"/>
          </a:xfrm>
          <a:prstGeom prst="straightConnector1">
            <a:avLst/>
          </a:prstGeom>
          <a:ln w="63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6D65E8-29B3-CBF7-5697-D610109D74AC}"/>
              </a:ext>
            </a:extLst>
          </p:cNvPr>
          <p:cNvCxnSpPr>
            <a:cxnSpLocks/>
          </p:cNvCxnSpPr>
          <p:nvPr/>
        </p:nvCxnSpPr>
        <p:spPr>
          <a:xfrm>
            <a:off x="6588996" y="4249654"/>
            <a:ext cx="1729187" cy="8878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n 22">
            <a:extLst>
              <a:ext uri="{FF2B5EF4-FFF2-40B4-BE49-F238E27FC236}">
                <a16:creationId xmlns:a16="http://schemas.microsoft.com/office/drawing/2014/main" id="{1E74A58E-2724-CD77-19E3-239E5B23F055}"/>
              </a:ext>
            </a:extLst>
          </p:cNvPr>
          <p:cNvSpPr/>
          <p:nvPr/>
        </p:nvSpPr>
        <p:spPr>
          <a:xfrm>
            <a:off x="8078798" y="3207833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7DA3CE-9218-538A-74EF-63FB8E323CF6}"/>
              </a:ext>
            </a:extLst>
          </p:cNvPr>
          <p:cNvCxnSpPr>
            <a:cxnSpLocks/>
          </p:cNvCxnSpPr>
          <p:nvPr/>
        </p:nvCxnSpPr>
        <p:spPr>
          <a:xfrm flipH="1">
            <a:off x="7502830" y="3761868"/>
            <a:ext cx="901496" cy="923424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307F8F1-5F33-9125-A7D4-FCF15C62028A}"/>
              </a:ext>
            </a:extLst>
          </p:cNvPr>
          <p:cNvCxnSpPr>
            <a:cxnSpLocks/>
          </p:cNvCxnSpPr>
          <p:nvPr/>
        </p:nvCxnSpPr>
        <p:spPr>
          <a:xfrm flipV="1">
            <a:off x="7502836" y="3761868"/>
            <a:ext cx="0" cy="914401"/>
          </a:xfrm>
          <a:prstGeom prst="straightConnector1">
            <a:avLst/>
          </a:prstGeom>
          <a:ln w="190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EF8D40-5E23-41F7-DFDA-812A43FCD514}"/>
              </a:ext>
            </a:extLst>
          </p:cNvPr>
          <p:cNvCxnSpPr>
            <a:cxnSpLocks/>
          </p:cNvCxnSpPr>
          <p:nvPr/>
        </p:nvCxnSpPr>
        <p:spPr>
          <a:xfrm flipH="1" flipV="1">
            <a:off x="7083896" y="3888200"/>
            <a:ext cx="418940" cy="788069"/>
          </a:xfrm>
          <a:prstGeom prst="straightConnector1">
            <a:avLst/>
          </a:prstGeom>
          <a:ln w="190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FAE3F1-5419-C24E-54B7-8B46080A7520}"/>
              </a:ext>
            </a:extLst>
          </p:cNvPr>
          <p:cNvCxnSpPr>
            <a:cxnSpLocks/>
          </p:cNvCxnSpPr>
          <p:nvPr/>
        </p:nvCxnSpPr>
        <p:spPr>
          <a:xfrm flipH="1" flipV="1">
            <a:off x="6811020" y="4152895"/>
            <a:ext cx="691815" cy="523373"/>
          </a:xfrm>
          <a:prstGeom prst="straightConnector1">
            <a:avLst/>
          </a:prstGeom>
          <a:ln w="190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AC8034-5233-7922-BCF5-7F386153A825}"/>
              </a:ext>
            </a:extLst>
          </p:cNvPr>
          <p:cNvCxnSpPr>
            <a:cxnSpLocks/>
          </p:cNvCxnSpPr>
          <p:nvPr/>
        </p:nvCxnSpPr>
        <p:spPr>
          <a:xfrm flipV="1">
            <a:off x="7502835" y="3908003"/>
            <a:ext cx="406145" cy="768265"/>
          </a:xfrm>
          <a:prstGeom prst="straightConnector1">
            <a:avLst/>
          </a:prstGeom>
          <a:ln w="190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34BF8F-0DBC-0094-8FCD-42CD0C47DC45}"/>
              </a:ext>
            </a:extLst>
          </p:cNvPr>
          <p:cNvCxnSpPr>
            <a:cxnSpLocks/>
          </p:cNvCxnSpPr>
          <p:nvPr/>
        </p:nvCxnSpPr>
        <p:spPr>
          <a:xfrm flipV="1">
            <a:off x="7502834" y="4219068"/>
            <a:ext cx="691817" cy="457200"/>
          </a:xfrm>
          <a:prstGeom prst="straightConnector1">
            <a:avLst/>
          </a:prstGeom>
          <a:ln w="190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47478A2-6217-DD5A-3FA4-A6034EC718E6}"/>
              </a:ext>
            </a:extLst>
          </p:cNvPr>
          <p:cNvCxnSpPr>
            <a:cxnSpLocks/>
          </p:cNvCxnSpPr>
          <p:nvPr/>
        </p:nvCxnSpPr>
        <p:spPr>
          <a:xfrm flipV="1">
            <a:off x="7502831" y="4530134"/>
            <a:ext cx="815352" cy="143630"/>
          </a:xfrm>
          <a:prstGeom prst="straightConnector1">
            <a:avLst/>
          </a:prstGeom>
          <a:ln w="190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3C7A898-2613-1752-29D2-C272D833BF4B}"/>
              </a:ext>
            </a:extLst>
          </p:cNvPr>
          <p:cNvCxnSpPr>
            <a:cxnSpLocks/>
          </p:cNvCxnSpPr>
          <p:nvPr/>
        </p:nvCxnSpPr>
        <p:spPr>
          <a:xfrm>
            <a:off x="7501305" y="4685292"/>
            <a:ext cx="740422" cy="190500"/>
          </a:xfrm>
          <a:prstGeom prst="straightConnector1">
            <a:avLst/>
          </a:prstGeom>
          <a:ln w="1905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5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0" grpId="0" animBg="1"/>
      <p:bldP spid="83" grpId="0" animBg="1"/>
      <p:bldP spid="87" grpId="0" animBg="1"/>
      <p:bldP spid="89" grpId="0" animBg="1"/>
      <p:bldP spid="90" grpId="0" animBg="1"/>
      <p:bldP spid="7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BEB5-BECD-A726-86D5-987803504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Система координат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4D44F-5459-B503-4CC8-D4799BEB9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203365" cy="4351337"/>
          </a:xfrm>
        </p:spPr>
        <p:txBody>
          <a:bodyPr>
            <a:normAutofit/>
          </a:bodyPr>
          <a:lstStyle/>
          <a:p>
            <a:r>
              <a:rPr lang="uk-UA" dirty="0"/>
              <a:t>Щоби обчислити площу перетину, нам необхідно створити систему координат, в якій будемо це обчислювати</a:t>
            </a:r>
          </a:p>
          <a:p>
            <a:r>
              <a:rPr lang="uk-UA" dirty="0"/>
              <a:t>Ми вже зберігаємо дані про поверхню об</a:t>
            </a:r>
            <a:r>
              <a:rPr lang="en-US" dirty="0"/>
              <a:t>’</a:t>
            </a:r>
            <a:r>
              <a:rPr lang="uk-UA" dirty="0"/>
              <a:t>єкта, отже б мало сенс щоби один вектор мав цей сам напрямок як поверхня</a:t>
            </a:r>
          </a:p>
          <a:p>
            <a:pPr lvl="1"/>
            <a:r>
              <a:rPr lang="uk-UA" dirty="0"/>
              <a:t>Цей вектор називається </a:t>
            </a:r>
            <a:r>
              <a:rPr lang="uk-UA" b="1" dirty="0"/>
              <a:t>дотичний</a:t>
            </a:r>
            <a:r>
              <a:rPr lang="en-US" b="1" dirty="0"/>
              <a:t>/tangent </a:t>
            </a:r>
            <a:r>
              <a:rPr lang="uk-UA" dirty="0"/>
              <a:t>вектор</a:t>
            </a:r>
          </a:p>
          <a:p>
            <a:r>
              <a:rPr lang="uk-UA" dirty="0"/>
              <a:t>Далі, нам потрібно інший вектор який перпендикулярний до дотичного</a:t>
            </a:r>
          </a:p>
          <a:p>
            <a:pPr lvl="1"/>
            <a:r>
              <a:rPr lang="uk-UA" dirty="0"/>
              <a:t>Цей вектор називається </a:t>
            </a:r>
            <a:r>
              <a:rPr lang="uk-UA" b="1" dirty="0"/>
              <a:t>нормаль</a:t>
            </a:r>
            <a:r>
              <a:rPr lang="en-US" b="1" dirty="0"/>
              <a:t>/normal</a:t>
            </a:r>
            <a:r>
              <a:rPr lang="en-US" dirty="0"/>
              <a:t>, </a:t>
            </a:r>
            <a:r>
              <a:rPr lang="uk-UA" dirty="0"/>
              <a:t>і його напрямок завжди виходить з поверхні об</a:t>
            </a:r>
            <a:r>
              <a:rPr lang="en-US" dirty="0"/>
              <a:t>’</a:t>
            </a:r>
            <a:r>
              <a:rPr lang="uk-UA" dirty="0"/>
              <a:t>єкта</a:t>
            </a:r>
          </a:p>
          <a:p>
            <a:r>
              <a:rPr lang="uk-UA" dirty="0"/>
              <a:t>У тривимірному просторі також існує </a:t>
            </a:r>
            <a:r>
              <a:rPr lang="uk-UA" b="1" dirty="0"/>
              <a:t>бідотичний</a:t>
            </a:r>
            <a:r>
              <a:rPr lang="en-US" b="1" dirty="0"/>
              <a:t>/bitangent</a:t>
            </a:r>
            <a:r>
              <a:rPr lang="uk-UA" b="1" dirty="0"/>
              <a:t> </a:t>
            </a:r>
            <a:r>
              <a:rPr lang="uk-UA" dirty="0"/>
              <a:t>вектор</a:t>
            </a:r>
            <a:r>
              <a:rPr lang="en-US" dirty="0"/>
              <a:t>, </a:t>
            </a:r>
            <a:r>
              <a:rPr lang="uk-UA" dirty="0"/>
              <a:t>який також рухається в напрямок поверхні</a:t>
            </a:r>
          </a:p>
          <a:p>
            <a:endParaRPr lang="en-US" dirty="0"/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B6E4B3CD-C524-AED1-318D-A77150D521FD}"/>
              </a:ext>
            </a:extLst>
          </p:cNvPr>
          <p:cNvSpPr/>
          <p:nvPr/>
        </p:nvSpPr>
        <p:spPr>
          <a:xfrm>
            <a:off x="10195128" y="539322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D8FB84-2B24-FCBE-036E-8E50D0A33A65}"/>
              </a:ext>
            </a:extLst>
          </p:cNvPr>
          <p:cNvCxnSpPr>
            <a:cxnSpLocks/>
          </p:cNvCxnSpPr>
          <p:nvPr/>
        </p:nvCxnSpPr>
        <p:spPr>
          <a:xfrm flipH="1">
            <a:off x="9160281" y="963432"/>
            <a:ext cx="1291257" cy="123515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41CF14-38E8-52D5-3EBC-2019EDA5F0F5}"/>
              </a:ext>
            </a:extLst>
          </p:cNvPr>
          <p:cNvCxnSpPr>
            <a:cxnSpLocks/>
          </p:cNvCxnSpPr>
          <p:nvPr/>
        </p:nvCxnSpPr>
        <p:spPr>
          <a:xfrm flipH="1">
            <a:off x="9793547" y="1004262"/>
            <a:ext cx="1064800" cy="1023554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5CB489-F95B-3843-8B78-7E9D2E787E8A}"/>
              </a:ext>
            </a:extLst>
          </p:cNvPr>
          <p:cNvSpPr/>
          <p:nvPr/>
        </p:nvSpPr>
        <p:spPr>
          <a:xfrm>
            <a:off x="9072911" y="936570"/>
            <a:ext cx="1654935" cy="1313645"/>
          </a:xfrm>
          <a:custGeom>
            <a:avLst/>
            <a:gdLst>
              <a:gd name="connsiteX0" fmla="*/ 1654935 w 1654935"/>
              <a:gd name="connsiteY0" fmla="*/ 199622 h 1313645"/>
              <a:gd name="connsiteX1" fmla="*/ 695459 w 1654935"/>
              <a:gd name="connsiteY1" fmla="*/ 1120462 h 1313645"/>
              <a:gd name="connsiteX2" fmla="*/ 0 w 1654935"/>
              <a:gd name="connsiteY2" fmla="*/ 1313645 h 1313645"/>
              <a:gd name="connsiteX3" fmla="*/ 1423115 w 1654935"/>
              <a:gd name="connsiteY3" fmla="*/ 0 h 1313645"/>
              <a:gd name="connsiteX4" fmla="*/ 1654935 w 1654935"/>
              <a:gd name="connsiteY4" fmla="*/ 199622 h 131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935" h="1313645">
                <a:moveTo>
                  <a:pt x="1654935" y="199622"/>
                </a:moveTo>
                <a:lnTo>
                  <a:pt x="695459" y="1120462"/>
                </a:lnTo>
                <a:lnTo>
                  <a:pt x="0" y="1313645"/>
                </a:lnTo>
                <a:lnTo>
                  <a:pt x="1423115" y="0"/>
                </a:lnTo>
                <a:lnTo>
                  <a:pt x="1654935" y="199622"/>
                </a:lnTo>
                <a:close/>
              </a:path>
            </a:pathLst>
          </a:custGeom>
          <a:solidFill>
            <a:srgbClr val="F6791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24EE62-4451-D423-4F3F-9C33C2AFC7DB}"/>
              </a:ext>
            </a:extLst>
          </p:cNvPr>
          <p:cNvCxnSpPr>
            <a:cxnSpLocks/>
          </p:cNvCxnSpPr>
          <p:nvPr/>
        </p:nvCxnSpPr>
        <p:spPr>
          <a:xfrm flipV="1">
            <a:off x="8587073" y="1849826"/>
            <a:ext cx="1971060" cy="5195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587352-1EAC-C877-C40F-5C96F2D853C3}"/>
              </a:ext>
            </a:extLst>
          </p:cNvPr>
          <p:cNvCxnSpPr/>
          <p:nvPr/>
        </p:nvCxnSpPr>
        <p:spPr>
          <a:xfrm flipV="1">
            <a:off x="9419583" y="1771228"/>
            <a:ext cx="1395663" cy="3757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FA6C70-0559-F65F-F14A-242F6B87B595}"/>
              </a:ext>
            </a:extLst>
          </p:cNvPr>
          <p:cNvCxnSpPr>
            <a:cxnSpLocks/>
          </p:cNvCxnSpPr>
          <p:nvPr/>
        </p:nvCxnSpPr>
        <p:spPr>
          <a:xfrm flipH="1" flipV="1">
            <a:off x="9153667" y="936570"/>
            <a:ext cx="265916" cy="1184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1DA28B5-A263-4CB8-A368-FE5DA9E12C92}"/>
              </a:ext>
            </a:extLst>
          </p:cNvPr>
          <p:cNvSpPr/>
          <p:nvPr/>
        </p:nvSpPr>
        <p:spPr>
          <a:xfrm rot="20767640">
            <a:off x="9399056" y="1902896"/>
            <a:ext cx="217179" cy="2147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053A8C-837B-EA54-C9DC-E6187297D3C3}"/>
              </a:ext>
            </a:extLst>
          </p:cNvPr>
          <p:cNvSpPr txBox="1"/>
          <p:nvPr/>
        </p:nvSpPr>
        <p:spPr>
          <a:xfrm rot="20737694">
            <a:off x="10820781" y="1455343"/>
            <a:ext cx="94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Дотичний вектор</a:t>
            </a:r>
            <a:endParaRPr lang="en-US" sz="1400" dirty="0">
              <a:latin typeface="YouTub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4872-CF20-050B-AB93-54E5A45A0960}"/>
              </a:ext>
            </a:extLst>
          </p:cNvPr>
          <p:cNvSpPr txBox="1"/>
          <p:nvPr/>
        </p:nvSpPr>
        <p:spPr>
          <a:xfrm rot="20737694">
            <a:off x="8614049" y="424602"/>
            <a:ext cx="94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Нормаль вектор</a:t>
            </a:r>
            <a:endParaRPr lang="en-US" sz="1400" dirty="0">
              <a:latin typeface="YouTube San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910E4-2181-AF1B-4DF6-001BA05AE482}"/>
              </a:ext>
            </a:extLst>
          </p:cNvPr>
          <p:cNvSpPr/>
          <p:nvPr/>
        </p:nvSpPr>
        <p:spPr>
          <a:xfrm rot="20715502">
            <a:off x="8635463" y="2083742"/>
            <a:ext cx="2087918" cy="650373"/>
          </a:xfrm>
          <a:prstGeom prst="rect">
            <a:avLst/>
          </a:prstGeom>
          <a:solidFill>
            <a:srgbClr val="6F6F7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9EE326-012F-9B80-F4D8-C98338AD8C1A}"/>
              </a:ext>
            </a:extLst>
          </p:cNvPr>
          <p:cNvCxnSpPr>
            <a:cxnSpLocks/>
          </p:cNvCxnSpPr>
          <p:nvPr/>
        </p:nvCxnSpPr>
        <p:spPr>
          <a:xfrm flipV="1">
            <a:off x="8163067" y="3591539"/>
            <a:ext cx="0" cy="12331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610330-2059-9134-A552-EDDF6FCF9F60}"/>
              </a:ext>
            </a:extLst>
          </p:cNvPr>
          <p:cNvCxnSpPr>
            <a:cxnSpLocks/>
          </p:cNvCxnSpPr>
          <p:nvPr/>
        </p:nvCxnSpPr>
        <p:spPr>
          <a:xfrm>
            <a:off x="8163067" y="4824663"/>
            <a:ext cx="990600" cy="8001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B4A306-5653-863B-1963-5B57AFBF2033}"/>
              </a:ext>
            </a:extLst>
          </p:cNvPr>
          <p:cNvCxnSpPr>
            <a:cxnSpLocks/>
          </p:cNvCxnSpPr>
          <p:nvPr/>
        </p:nvCxnSpPr>
        <p:spPr>
          <a:xfrm flipV="1">
            <a:off x="8163066" y="4269582"/>
            <a:ext cx="1123559" cy="5550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E00C56-B8C6-50C8-32ED-3A5784B46EE3}"/>
              </a:ext>
            </a:extLst>
          </p:cNvPr>
          <p:cNvCxnSpPr/>
          <p:nvPr/>
        </p:nvCxnSpPr>
        <p:spPr>
          <a:xfrm flipV="1">
            <a:off x="8163066" y="4493795"/>
            <a:ext cx="192866" cy="1022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B074BC-A005-FF7B-F250-41049D43E6F1}"/>
              </a:ext>
            </a:extLst>
          </p:cNvPr>
          <p:cNvCxnSpPr>
            <a:cxnSpLocks/>
          </p:cNvCxnSpPr>
          <p:nvPr/>
        </p:nvCxnSpPr>
        <p:spPr>
          <a:xfrm flipV="1">
            <a:off x="8355932" y="4493795"/>
            <a:ext cx="0" cy="2165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ED13DC-806E-AA36-3C81-1D3B5F68BFA5}"/>
              </a:ext>
            </a:extLst>
          </p:cNvPr>
          <p:cNvCxnSpPr>
            <a:cxnSpLocks/>
          </p:cNvCxnSpPr>
          <p:nvPr/>
        </p:nvCxnSpPr>
        <p:spPr>
          <a:xfrm flipH="1" flipV="1">
            <a:off x="8355932" y="4710363"/>
            <a:ext cx="192865" cy="162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509216-4D43-7F7F-6E35-4C2263DC90BE}"/>
              </a:ext>
            </a:extLst>
          </p:cNvPr>
          <p:cNvCxnSpPr>
            <a:cxnSpLocks/>
          </p:cNvCxnSpPr>
          <p:nvPr/>
        </p:nvCxnSpPr>
        <p:spPr>
          <a:xfrm flipV="1">
            <a:off x="8325977" y="4857750"/>
            <a:ext cx="192866" cy="1143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613B13-53C6-7408-CC96-84A33B9B1C80}"/>
              </a:ext>
            </a:extLst>
          </p:cNvPr>
          <p:cNvSpPr txBox="1"/>
          <p:nvPr/>
        </p:nvSpPr>
        <p:spPr>
          <a:xfrm>
            <a:off x="7691903" y="3094798"/>
            <a:ext cx="94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Нормаль вектор</a:t>
            </a:r>
            <a:endParaRPr lang="en-US" sz="1400" dirty="0">
              <a:latin typeface="YouTube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E85E1E-8189-F1F8-046B-FB7A0B99B41F}"/>
              </a:ext>
            </a:extLst>
          </p:cNvPr>
          <p:cNvSpPr txBox="1"/>
          <p:nvPr/>
        </p:nvSpPr>
        <p:spPr>
          <a:xfrm>
            <a:off x="9175088" y="3868943"/>
            <a:ext cx="94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Дотичний вектор</a:t>
            </a:r>
            <a:endParaRPr lang="en-US" sz="1400" dirty="0">
              <a:latin typeface="YouTube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3C30C6-BFB8-8689-8111-19F70D7BC634}"/>
              </a:ext>
            </a:extLst>
          </p:cNvPr>
          <p:cNvSpPr txBox="1"/>
          <p:nvPr/>
        </p:nvSpPr>
        <p:spPr>
          <a:xfrm>
            <a:off x="8658367" y="5624763"/>
            <a:ext cx="105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Бідотичний вектор</a:t>
            </a:r>
            <a:endParaRPr lang="en-US" sz="1400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65255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 animBg="1"/>
      <p:bldP spid="38" grpId="0"/>
      <p:bldP spid="3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9262-C61B-E6A7-7141-F74E612C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Система координат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13996-20CD-A7AE-2AE1-B20EDAFC2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5" cy="4351337"/>
          </a:xfrm>
        </p:spPr>
        <p:txBody>
          <a:bodyPr>
            <a:normAutofit/>
          </a:bodyPr>
          <a:lstStyle/>
          <a:p>
            <a:r>
              <a:rPr lang="uk-UA" dirty="0"/>
              <a:t>Хоча ми могли б самі обчислити всі ці вектори для кожного трикутника, </a:t>
            </a:r>
            <a:r>
              <a:rPr lang="en-US" dirty="0" err="1"/>
              <a:t>Sponza</a:t>
            </a:r>
            <a:r>
              <a:rPr lang="en-US" dirty="0"/>
              <a:t> </a:t>
            </a:r>
            <a:r>
              <a:rPr lang="uk-UA" dirty="0"/>
              <a:t>вже зберігає цю дану у кожної вершини</a:t>
            </a:r>
          </a:p>
          <a:p>
            <a:pPr lvl="1"/>
            <a:r>
              <a:rPr lang="uk-UA" dirty="0"/>
              <a:t>Отже, ми можемо розглядати їх як атрибути вершин, та їх інтерполювати </a:t>
            </a:r>
          </a:p>
          <a:p>
            <a:pPr lvl="1"/>
            <a:r>
              <a:rPr lang="uk-UA" dirty="0"/>
              <a:t>Після інтерполяції, вектор не буде одиничним, тому його треба нормалізувати</a:t>
            </a:r>
          </a:p>
          <a:p>
            <a:r>
              <a:rPr lang="en-US" dirty="0" err="1"/>
              <a:t>Assimp</a:t>
            </a:r>
            <a:r>
              <a:rPr lang="en-US" dirty="0"/>
              <a:t> </a:t>
            </a:r>
            <a:r>
              <a:rPr lang="uk-UA" dirty="0"/>
              <a:t>надає функції для передачі цієї інформації до нас</a:t>
            </a:r>
          </a:p>
          <a:p>
            <a:pPr lvl="1"/>
            <a:r>
              <a:rPr lang="uk-UA" dirty="0"/>
              <a:t>У коді, ми отримаємо ці дані, та скопіюємо їх до вершинного буфера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7C436AB-CC57-18CF-DB05-E279B4522C16}"/>
              </a:ext>
            </a:extLst>
          </p:cNvPr>
          <p:cNvSpPr/>
          <p:nvPr/>
        </p:nvSpPr>
        <p:spPr>
          <a:xfrm>
            <a:off x="7339263" y="1443789"/>
            <a:ext cx="3266574" cy="2484522"/>
          </a:xfrm>
          <a:custGeom>
            <a:avLst/>
            <a:gdLst>
              <a:gd name="connsiteX0" fmla="*/ 0 w 3266574"/>
              <a:gd name="connsiteY0" fmla="*/ 1449806 h 2484522"/>
              <a:gd name="connsiteX1" fmla="*/ 2424363 w 3266574"/>
              <a:gd name="connsiteY1" fmla="*/ 0 h 2484522"/>
              <a:gd name="connsiteX2" fmla="*/ 3266574 w 3266574"/>
              <a:gd name="connsiteY2" fmla="*/ 2484522 h 2484522"/>
              <a:gd name="connsiteX3" fmla="*/ 0 w 3266574"/>
              <a:gd name="connsiteY3" fmla="*/ 1449806 h 248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574" h="2484522">
                <a:moveTo>
                  <a:pt x="0" y="1449806"/>
                </a:moveTo>
                <a:lnTo>
                  <a:pt x="2424363" y="0"/>
                </a:lnTo>
                <a:lnTo>
                  <a:pt x="3266574" y="2484522"/>
                </a:lnTo>
                <a:lnTo>
                  <a:pt x="0" y="1449806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438714-5F36-CFD1-7D74-B36E20F7D2E5}"/>
              </a:ext>
            </a:extLst>
          </p:cNvPr>
          <p:cNvSpPr/>
          <p:nvPr/>
        </p:nvSpPr>
        <p:spPr>
          <a:xfrm>
            <a:off x="9673388" y="1350544"/>
            <a:ext cx="192505" cy="186489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E4B4EF-7B8C-EB31-B2A7-E509F920D343}"/>
              </a:ext>
            </a:extLst>
          </p:cNvPr>
          <p:cNvSpPr/>
          <p:nvPr/>
        </p:nvSpPr>
        <p:spPr>
          <a:xfrm>
            <a:off x="10509584" y="3817979"/>
            <a:ext cx="192505" cy="186489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14F7C4-1C72-5842-EE0A-6FD8183BB31C}"/>
              </a:ext>
            </a:extLst>
          </p:cNvPr>
          <p:cNvSpPr/>
          <p:nvPr/>
        </p:nvSpPr>
        <p:spPr>
          <a:xfrm>
            <a:off x="7243011" y="2769351"/>
            <a:ext cx="192505" cy="186489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03CD72-64D5-C654-A993-4BDC01CAE4A1}"/>
              </a:ext>
            </a:extLst>
          </p:cNvPr>
          <p:cNvCxnSpPr>
            <a:cxnSpLocks/>
          </p:cNvCxnSpPr>
          <p:nvPr/>
        </p:nvCxnSpPr>
        <p:spPr>
          <a:xfrm flipH="1" flipV="1">
            <a:off x="7339262" y="2348687"/>
            <a:ext cx="1" cy="4953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8C3CCB-197B-83FA-AC3A-5957A5B45DB6}"/>
              </a:ext>
            </a:extLst>
          </p:cNvPr>
          <p:cNvCxnSpPr>
            <a:cxnSpLocks/>
          </p:cNvCxnSpPr>
          <p:nvPr/>
        </p:nvCxnSpPr>
        <p:spPr>
          <a:xfrm>
            <a:off x="7339263" y="2844070"/>
            <a:ext cx="366963" cy="3128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995821-858E-E41D-0E0A-42EAF55804D3}"/>
              </a:ext>
            </a:extLst>
          </p:cNvPr>
          <p:cNvCxnSpPr>
            <a:cxnSpLocks/>
          </p:cNvCxnSpPr>
          <p:nvPr/>
        </p:nvCxnSpPr>
        <p:spPr>
          <a:xfrm flipV="1">
            <a:off x="7339263" y="2622977"/>
            <a:ext cx="366963" cy="2210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77F926-4BFE-946D-7AEF-FDE9BB7EEB2C}"/>
              </a:ext>
            </a:extLst>
          </p:cNvPr>
          <p:cNvCxnSpPr>
            <a:cxnSpLocks/>
          </p:cNvCxnSpPr>
          <p:nvPr/>
        </p:nvCxnSpPr>
        <p:spPr>
          <a:xfrm flipH="1" flipV="1">
            <a:off x="9682411" y="914400"/>
            <a:ext cx="96252" cy="5258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DE9071-F9C2-4184-7164-29D1B026D0B3}"/>
              </a:ext>
            </a:extLst>
          </p:cNvPr>
          <p:cNvCxnSpPr>
            <a:cxnSpLocks/>
          </p:cNvCxnSpPr>
          <p:nvPr/>
        </p:nvCxnSpPr>
        <p:spPr>
          <a:xfrm>
            <a:off x="9778663" y="1440226"/>
            <a:ext cx="123324" cy="3443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712ECC-CE9A-96A4-401F-218C5C9A7739}"/>
              </a:ext>
            </a:extLst>
          </p:cNvPr>
          <p:cNvCxnSpPr>
            <a:cxnSpLocks/>
          </p:cNvCxnSpPr>
          <p:nvPr/>
        </p:nvCxnSpPr>
        <p:spPr>
          <a:xfrm flipV="1">
            <a:off x="9778663" y="1315777"/>
            <a:ext cx="439152" cy="1244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20B9FD-ABAF-2B27-197E-4CF656DCA969}"/>
              </a:ext>
            </a:extLst>
          </p:cNvPr>
          <p:cNvCxnSpPr>
            <a:cxnSpLocks/>
          </p:cNvCxnSpPr>
          <p:nvPr/>
        </p:nvCxnSpPr>
        <p:spPr>
          <a:xfrm flipV="1">
            <a:off x="10614738" y="3429000"/>
            <a:ext cx="159541" cy="499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DA7477-0320-F30A-C182-34CD8708A060}"/>
              </a:ext>
            </a:extLst>
          </p:cNvPr>
          <p:cNvCxnSpPr>
            <a:cxnSpLocks/>
          </p:cNvCxnSpPr>
          <p:nvPr/>
        </p:nvCxnSpPr>
        <p:spPr>
          <a:xfrm flipH="1">
            <a:off x="10500499" y="3928311"/>
            <a:ext cx="114239" cy="3308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04536C3-334C-2A86-E18B-4BE2469354A9}"/>
              </a:ext>
            </a:extLst>
          </p:cNvPr>
          <p:cNvCxnSpPr>
            <a:cxnSpLocks/>
          </p:cNvCxnSpPr>
          <p:nvPr/>
        </p:nvCxnSpPr>
        <p:spPr>
          <a:xfrm>
            <a:off x="10614738" y="3928311"/>
            <a:ext cx="478378" cy="1480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497E32A-1B58-F066-1C03-BF40ABC2844C}"/>
              </a:ext>
            </a:extLst>
          </p:cNvPr>
          <p:cNvSpPr/>
          <p:nvPr/>
        </p:nvSpPr>
        <p:spPr>
          <a:xfrm>
            <a:off x="9218195" y="2568161"/>
            <a:ext cx="192505" cy="186489"/>
          </a:xfrm>
          <a:prstGeom prst="ellipse">
            <a:avLst/>
          </a:prstGeom>
          <a:solidFill>
            <a:srgbClr val="A66BD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EE00D20-E849-4971-BF45-EDFB2B591085}"/>
              </a:ext>
            </a:extLst>
          </p:cNvPr>
          <p:cNvCxnSpPr>
            <a:stCxn id="10" idx="6"/>
            <a:endCxn id="44" idx="2"/>
          </p:cNvCxnSpPr>
          <p:nvPr/>
        </p:nvCxnSpPr>
        <p:spPr>
          <a:xfrm flipV="1">
            <a:off x="7435516" y="2661406"/>
            <a:ext cx="1782679" cy="201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F1AB71-2F0A-B877-DE6B-ED324FC1F290}"/>
              </a:ext>
            </a:extLst>
          </p:cNvPr>
          <p:cNvCxnSpPr>
            <a:cxnSpLocks/>
            <a:stCxn id="7" idx="1"/>
            <a:endCxn id="44" idx="5"/>
          </p:cNvCxnSpPr>
          <p:nvPr/>
        </p:nvCxnSpPr>
        <p:spPr>
          <a:xfrm flipH="1" flipV="1">
            <a:off x="9382508" y="2727339"/>
            <a:ext cx="1155268" cy="11179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DFE44D7-A928-9A85-93AD-6539E2235873}"/>
              </a:ext>
            </a:extLst>
          </p:cNvPr>
          <p:cNvCxnSpPr>
            <a:cxnSpLocks/>
            <a:stCxn id="6" idx="3"/>
            <a:endCxn id="44" idx="0"/>
          </p:cNvCxnSpPr>
          <p:nvPr/>
        </p:nvCxnSpPr>
        <p:spPr>
          <a:xfrm flipH="1">
            <a:off x="9314448" y="1509722"/>
            <a:ext cx="387132" cy="1058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5B5B8C5-8EDA-3C99-BC12-DDD91DA87E77}"/>
              </a:ext>
            </a:extLst>
          </p:cNvPr>
          <p:cNvCxnSpPr>
            <a:cxnSpLocks/>
          </p:cNvCxnSpPr>
          <p:nvPr/>
        </p:nvCxnSpPr>
        <p:spPr>
          <a:xfrm flipV="1">
            <a:off x="9314448" y="2177716"/>
            <a:ext cx="52577" cy="4983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4463870-1149-23D8-2F78-CD238BFCBF8E}"/>
              </a:ext>
            </a:extLst>
          </p:cNvPr>
          <p:cNvCxnSpPr>
            <a:cxnSpLocks/>
          </p:cNvCxnSpPr>
          <p:nvPr/>
        </p:nvCxnSpPr>
        <p:spPr>
          <a:xfrm>
            <a:off x="9314448" y="2676106"/>
            <a:ext cx="270710" cy="3904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0C635C-33EA-328E-C309-D2855C29440D}"/>
              </a:ext>
            </a:extLst>
          </p:cNvPr>
          <p:cNvCxnSpPr>
            <a:cxnSpLocks/>
          </p:cNvCxnSpPr>
          <p:nvPr/>
        </p:nvCxnSpPr>
        <p:spPr>
          <a:xfrm flipV="1">
            <a:off x="9314448" y="2568161"/>
            <a:ext cx="464215" cy="1079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67697" cy="4351337"/>
          </a:xfrm>
        </p:spPr>
        <p:txBody>
          <a:bodyPr>
            <a:normAutofit/>
          </a:bodyPr>
          <a:lstStyle/>
          <a:p>
            <a:r>
              <a:rPr lang="uk-UA" dirty="0"/>
              <a:t>Тепер, ми готові обчислити</a:t>
            </a:r>
            <a:r>
              <a:rPr lang="en-US" dirty="0"/>
              <a:t>,</a:t>
            </a:r>
            <a:r>
              <a:rPr lang="uk-UA" dirty="0"/>
              <a:t> на скільки збільшується ширина променя після дифузного відбиття</a:t>
            </a:r>
          </a:p>
          <a:p>
            <a:r>
              <a:rPr lang="uk-UA" dirty="0"/>
              <a:t>Дані значення</a:t>
            </a:r>
            <a:r>
              <a:rPr lang="en-US" dirty="0"/>
              <a:t>:</a:t>
            </a:r>
          </a:p>
          <a:p>
            <a:pPr lvl="1"/>
            <a:r>
              <a:rPr lang="uk-UA" dirty="0"/>
              <a:t>Дотичний вектор</a:t>
            </a:r>
          </a:p>
          <a:p>
            <a:pPr lvl="1"/>
            <a:r>
              <a:rPr lang="uk-UA" dirty="0"/>
              <a:t>Нормаль</a:t>
            </a:r>
          </a:p>
          <a:p>
            <a:pPr lvl="1"/>
            <a:r>
              <a:rPr lang="uk-UA" dirty="0"/>
              <a:t>Розмір пікселя</a:t>
            </a:r>
          </a:p>
          <a:p>
            <a:pPr lvl="1"/>
            <a:r>
              <a:rPr lang="uk-UA" dirty="0"/>
              <a:t>Напрямок променя, та його колір</a:t>
            </a:r>
          </a:p>
          <a:p>
            <a:r>
              <a:rPr lang="uk-UA" dirty="0"/>
              <a:t>Те, що ми шукаємо</a:t>
            </a:r>
            <a:r>
              <a:rPr lang="en-US" dirty="0"/>
              <a:t>:</a:t>
            </a:r>
          </a:p>
          <a:p>
            <a:pPr lvl="1"/>
            <a:r>
              <a:rPr lang="uk-UA" dirty="0"/>
              <a:t>Ширину променя перед перетинанням з поверхню об</a:t>
            </a:r>
            <a:r>
              <a:rPr lang="en-US" dirty="0"/>
              <a:t>’</a:t>
            </a:r>
            <a:r>
              <a:rPr lang="uk-UA" dirty="0"/>
              <a:t>єкта</a:t>
            </a:r>
            <a:endParaRPr lang="en-US" dirty="0"/>
          </a:p>
          <a:p>
            <a:endParaRPr lang="en-US" dirty="0"/>
          </a:p>
        </p:txBody>
      </p:sp>
      <p:sp>
        <p:nvSpPr>
          <p:cNvPr id="9" name="Sun 8">
            <a:extLst>
              <a:ext uri="{FF2B5EF4-FFF2-40B4-BE49-F238E27FC236}">
                <a16:creationId xmlns:a16="http://schemas.microsoft.com/office/drawing/2014/main" id="{83BBC4B9-E665-053A-C512-2704B67C07D5}"/>
              </a:ext>
            </a:extLst>
          </p:cNvPr>
          <p:cNvSpPr/>
          <p:nvPr/>
        </p:nvSpPr>
        <p:spPr>
          <a:xfrm>
            <a:off x="10745223" y="626426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44829C-6CE8-AE39-7EAA-FB1E97D2684C}"/>
              </a:ext>
            </a:extLst>
          </p:cNvPr>
          <p:cNvCxnSpPr>
            <a:cxnSpLocks/>
          </p:cNvCxnSpPr>
          <p:nvPr/>
        </p:nvCxnSpPr>
        <p:spPr>
          <a:xfrm flipH="1">
            <a:off x="9741765" y="2369713"/>
            <a:ext cx="1527256" cy="2229453"/>
          </a:xfrm>
          <a:prstGeom prst="straightConnector1">
            <a:avLst/>
          </a:prstGeom>
          <a:ln w="3810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53148F-C084-C4E8-DABF-818B8E583553}"/>
              </a:ext>
            </a:extLst>
          </p:cNvPr>
          <p:cNvCxnSpPr/>
          <p:nvPr/>
        </p:nvCxnSpPr>
        <p:spPr>
          <a:xfrm>
            <a:off x="10103483" y="1622737"/>
            <a:ext cx="1165538" cy="746976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9A7F62-E194-9B16-1DF8-7E09985D578D}"/>
              </a:ext>
            </a:extLst>
          </p:cNvPr>
          <p:cNvCxnSpPr>
            <a:cxnSpLocks/>
          </p:cNvCxnSpPr>
          <p:nvPr/>
        </p:nvCxnSpPr>
        <p:spPr>
          <a:xfrm>
            <a:off x="7643933" y="2547375"/>
            <a:ext cx="428694" cy="20517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ight Brace 64">
            <a:extLst>
              <a:ext uri="{FF2B5EF4-FFF2-40B4-BE49-F238E27FC236}">
                <a16:creationId xmlns:a16="http://schemas.microsoft.com/office/drawing/2014/main" id="{282E3DEE-2E77-F40E-DEDB-B3C1D1FA2845}"/>
              </a:ext>
            </a:extLst>
          </p:cNvPr>
          <p:cNvSpPr/>
          <p:nvPr/>
        </p:nvSpPr>
        <p:spPr>
          <a:xfrm rot="5400000">
            <a:off x="8803915" y="4039563"/>
            <a:ext cx="218050" cy="167051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BF130B-395F-F754-28ED-F91AE4AADF91}"/>
              </a:ext>
            </a:extLst>
          </p:cNvPr>
          <p:cNvSpPr txBox="1"/>
          <p:nvPr/>
        </p:nvSpPr>
        <p:spPr>
          <a:xfrm>
            <a:off x="8011419" y="5368696"/>
            <a:ext cx="180304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Ширина пікселя на поверхні об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єкта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 descr="Camera">
                <a:extLst>
                  <a:ext uri="{FF2B5EF4-FFF2-40B4-BE49-F238E27FC236}">
                    <a16:creationId xmlns:a16="http://schemas.microsoft.com/office/drawing/2014/main" id="{EF859E2C-7949-6062-4B08-E2F4F8624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7721478"/>
                  </p:ext>
                </p:extLst>
              </p:nvPr>
            </p:nvGraphicFramePr>
            <p:xfrm>
              <a:off x="7076282" y="1924766"/>
              <a:ext cx="985488" cy="8528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5488" cy="852826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25907" ay="135353" az="15731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 descr="Camera">
                <a:extLst>
                  <a:ext uri="{FF2B5EF4-FFF2-40B4-BE49-F238E27FC236}">
                    <a16:creationId xmlns:a16="http://schemas.microsoft.com/office/drawing/2014/main" id="{EF859E2C-7949-6062-4B08-E2F4F8624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6282" y="1924766"/>
                <a:ext cx="985488" cy="852826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B6FE1D3B-16A0-5578-7A42-C524875B2F76}"/>
              </a:ext>
            </a:extLst>
          </p:cNvPr>
          <p:cNvSpPr/>
          <p:nvPr/>
        </p:nvSpPr>
        <p:spPr>
          <a:xfrm rot="18188458">
            <a:off x="10664707" y="1209541"/>
            <a:ext cx="195623" cy="1362805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AAD37-798A-A111-DF5F-96CF5274842D}"/>
              </a:ext>
            </a:extLst>
          </p:cNvPr>
          <p:cNvSpPr txBox="1"/>
          <p:nvPr/>
        </p:nvSpPr>
        <p:spPr>
          <a:xfrm>
            <a:off x="8501909" y="716160"/>
            <a:ext cx="1939946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Ширина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“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променя світла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”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EFF14E4-0B07-EA57-7D54-45244F77C9EE}"/>
              </a:ext>
            </a:extLst>
          </p:cNvPr>
          <p:cNvSpPr/>
          <p:nvPr/>
        </p:nvSpPr>
        <p:spPr>
          <a:xfrm>
            <a:off x="8075060" y="1616299"/>
            <a:ext cx="3187522" cy="2981459"/>
          </a:xfrm>
          <a:custGeom>
            <a:avLst/>
            <a:gdLst>
              <a:gd name="connsiteX0" fmla="*/ 2021984 w 3187522"/>
              <a:gd name="connsiteY0" fmla="*/ 0 h 2981459"/>
              <a:gd name="connsiteX1" fmla="*/ 3187522 w 3187522"/>
              <a:gd name="connsiteY1" fmla="*/ 753414 h 2981459"/>
              <a:gd name="connsiteX2" fmla="*/ 1674254 w 3187522"/>
              <a:gd name="connsiteY2" fmla="*/ 2981459 h 2981459"/>
              <a:gd name="connsiteX3" fmla="*/ 0 w 3187522"/>
              <a:gd name="connsiteY3" fmla="*/ 2975020 h 2981459"/>
              <a:gd name="connsiteX4" fmla="*/ 2021984 w 3187522"/>
              <a:gd name="connsiteY4" fmla="*/ 0 h 298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522" h="2981459">
                <a:moveTo>
                  <a:pt x="2021984" y="0"/>
                </a:moveTo>
                <a:lnTo>
                  <a:pt x="3187522" y="753414"/>
                </a:lnTo>
                <a:lnTo>
                  <a:pt x="1674254" y="2981459"/>
                </a:lnTo>
                <a:lnTo>
                  <a:pt x="0" y="2975020"/>
                </a:lnTo>
                <a:lnTo>
                  <a:pt x="2021984" y="0"/>
                </a:lnTo>
                <a:close/>
              </a:path>
            </a:pathLst>
          </a:custGeom>
          <a:solidFill>
            <a:srgbClr val="F6791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B8D258E-B07D-C2A3-7B82-2F9DD3D9C547}"/>
              </a:ext>
            </a:extLst>
          </p:cNvPr>
          <p:cNvCxnSpPr>
            <a:cxnSpLocks/>
          </p:cNvCxnSpPr>
          <p:nvPr/>
        </p:nvCxnSpPr>
        <p:spPr>
          <a:xfrm>
            <a:off x="7753089" y="2492062"/>
            <a:ext cx="1988676" cy="21071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F0E671A-3536-67AC-04EB-D2B49D285BEB}"/>
              </a:ext>
            </a:extLst>
          </p:cNvPr>
          <p:cNvCxnSpPr>
            <a:cxnSpLocks/>
          </p:cNvCxnSpPr>
          <p:nvPr/>
        </p:nvCxnSpPr>
        <p:spPr>
          <a:xfrm flipH="1">
            <a:off x="8072627" y="1622738"/>
            <a:ext cx="2030856" cy="2976429"/>
          </a:xfrm>
          <a:prstGeom prst="straightConnector1">
            <a:avLst/>
          </a:prstGeom>
          <a:ln w="3810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BAB22F-0EEB-A6B3-1475-5820BE31A13B}"/>
              </a:ext>
            </a:extLst>
          </p:cNvPr>
          <p:cNvCxnSpPr>
            <a:cxnSpLocks/>
          </p:cNvCxnSpPr>
          <p:nvPr/>
        </p:nvCxnSpPr>
        <p:spPr>
          <a:xfrm>
            <a:off x="7643933" y="4621229"/>
            <a:ext cx="33105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B2D5D-3225-5FAB-E7A4-AD6D8DC27C1C}"/>
              </a:ext>
            </a:extLst>
          </p:cNvPr>
          <p:cNvCxnSpPr/>
          <p:nvPr/>
        </p:nvCxnSpPr>
        <p:spPr>
          <a:xfrm flipV="1">
            <a:off x="8039773" y="2966887"/>
            <a:ext cx="0" cy="1654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00D03D-6912-DA00-A602-3BFB1DCD9540}"/>
                  </a:ext>
                </a:extLst>
              </p:cNvPr>
              <p:cNvSpPr txBox="1"/>
              <p:nvPr/>
            </p:nvSpPr>
            <p:spPr>
              <a:xfrm>
                <a:off x="7605382" y="2695704"/>
                <a:ext cx="966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нормаль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00D03D-6912-DA00-A602-3BFB1DCD9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382" y="2695704"/>
                <a:ext cx="966611" cy="276999"/>
              </a:xfrm>
              <a:prstGeom prst="rect">
                <a:avLst/>
              </a:prstGeom>
              <a:blipFill>
                <a:blip r:embed="rId4"/>
                <a:stretch>
                  <a:fillRect l="-5063" r="-569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EC5593-2FC9-7ADA-839C-64DFC843C5C4}"/>
                  </a:ext>
                </a:extLst>
              </p:cNvPr>
              <p:cNvSpPr txBox="1"/>
              <p:nvPr/>
            </p:nvSpPr>
            <p:spPr>
              <a:xfrm>
                <a:off x="11044317" y="4344230"/>
                <a:ext cx="10740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 dirty="0">
                          <a:latin typeface="YouTube Sans"/>
                        </a:rPr>
                        <m:t>Дотичний </m:t>
                      </m:r>
                    </m:oMath>
                  </m:oMathPara>
                </a14:m>
                <a:endParaRPr lang="uk-UA" dirty="0">
                  <a:latin typeface="YouTube Sans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 dirty="0">
                          <a:latin typeface="YouTube Sans"/>
                        </a:rPr>
                        <m:t>вектор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EC5593-2FC9-7ADA-839C-64DFC843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317" y="4344230"/>
                <a:ext cx="1074012" cy="553998"/>
              </a:xfrm>
              <a:prstGeom prst="rect">
                <a:avLst/>
              </a:prstGeom>
              <a:blipFill>
                <a:blip r:embed="rId5"/>
                <a:stretch>
                  <a:fillRect l="-9091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F08AC0E7-2B2F-60C1-4A34-519D59A922BB}"/>
              </a:ext>
            </a:extLst>
          </p:cNvPr>
          <p:cNvSpPr/>
          <p:nvPr/>
        </p:nvSpPr>
        <p:spPr>
          <a:xfrm>
            <a:off x="7836794" y="4256468"/>
            <a:ext cx="555369" cy="55399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37D13-7D2C-1225-A226-544BE2BB0D00}"/>
              </a:ext>
            </a:extLst>
          </p:cNvPr>
          <p:cNvSpPr txBox="1"/>
          <p:nvPr/>
        </p:nvSpPr>
        <p:spPr>
          <a:xfrm>
            <a:off x="5329569" y="5145110"/>
            <a:ext cx="2423520" cy="64633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Світло падає на поверхню рівномірно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654E16-4EB8-7631-3140-07FEAAA69354}"/>
                  </a:ext>
                </a:extLst>
              </p:cNvPr>
              <p:cNvSpPr txBox="1"/>
              <p:nvPr/>
            </p:nvSpPr>
            <p:spPr>
              <a:xfrm>
                <a:off x="8815959" y="4978892"/>
                <a:ext cx="194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654E16-4EB8-7631-3140-07FEAAA6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959" y="4978892"/>
                <a:ext cx="194219" cy="276999"/>
              </a:xfrm>
              <a:prstGeom prst="rect">
                <a:avLst/>
              </a:prstGeom>
              <a:blipFill>
                <a:blip r:embed="rId6"/>
                <a:stretch>
                  <a:fillRect l="-28125" r="-218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253EBF-0B49-EC3A-E8EB-674ABE210BFB}"/>
                  </a:ext>
                </a:extLst>
              </p:cNvPr>
              <p:cNvSpPr txBox="1"/>
              <p:nvPr/>
            </p:nvSpPr>
            <p:spPr>
              <a:xfrm>
                <a:off x="10827445" y="1505011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253EBF-0B49-EC3A-E8EB-674ABE21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45" y="1505011"/>
                <a:ext cx="198003" cy="276999"/>
              </a:xfrm>
              <a:prstGeom prst="rect">
                <a:avLst/>
              </a:prstGeom>
              <a:blipFill>
                <a:blip r:embed="rId7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24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9" grpId="0" animBg="1"/>
      <p:bldP spid="70" grpId="0" animBg="1"/>
      <p:bldP spid="71" grpId="0" animBg="1"/>
      <p:bldP spid="17" grpId="0"/>
      <p:bldP spid="18" grpId="0"/>
      <p:bldP spid="19" grpId="0" animBg="1"/>
      <p:bldP spid="19" grpId="1" animBg="1"/>
      <p:bldP spid="20" grpId="0" animBg="1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541337" cy="4351337"/>
          </a:xfrm>
        </p:spPr>
        <p:txBody>
          <a:bodyPr>
            <a:normAutofit/>
          </a:bodyPr>
          <a:lstStyle/>
          <a:p>
            <a:r>
              <a:rPr lang="uk-UA" dirty="0"/>
              <a:t>У комп</a:t>
            </a:r>
            <a:r>
              <a:rPr lang="en-US" dirty="0"/>
              <a:t>’</a:t>
            </a:r>
            <a:r>
              <a:rPr lang="uk-UA" dirty="0"/>
              <a:t>ютерній графіці, важливо перевірити, що всі вектори знаходяться в тому самому просторі</a:t>
            </a:r>
          </a:p>
          <a:p>
            <a:pPr lvl="1"/>
            <a:r>
              <a:rPr lang="uk-UA" dirty="0"/>
              <a:t>Ми обчислюватимемо все у просторі світу </a:t>
            </a:r>
            <a:endParaRPr lang="en-US" dirty="0"/>
          </a:p>
          <a:p>
            <a:pPr lvl="1"/>
            <a:r>
              <a:rPr lang="uk-UA" dirty="0"/>
              <a:t>Нам слід перевірити у коді, чи ми з правильними матрицями множимо усі вектори</a:t>
            </a:r>
          </a:p>
          <a:p>
            <a:r>
              <a:rPr lang="uk-UA" dirty="0"/>
              <a:t>Також вектор, який вказує напрямок променя, є одиничним</a:t>
            </a:r>
          </a:p>
          <a:p>
            <a:pPr lvl="1"/>
            <a:r>
              <a:rPr lang="uk-UA" dirty="0"/>
              <a:t>Якщо його зобразити так, щоб він виходив із початку системи координат, він рухатиметься під поверхнею</a:t>
            </a:r>
          </a:p>
          <a:p>
            <a:pPr lvl="1"/>
            <a:r>
              <a:rPr lang="uk-UA" dirty="0"/>
              <a:t>Я переверну його, щоби він мав протилежний напрямок, оскільки це спростить виведення формули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un 8">
            <a:extLst>
              <a:ext uri="{FF2B5EF4-FFF2-40B4-BE49-F238E27FC236}">
                <a16:creationId xmlns:a16="http://schemas.microsoft.com/office/drawing/2014/main" id="{83BBC4B9-E665-053A-C512-2704B67C07D5}"/>
              </a:ext>
            </a:extLst>
          </p:cNvPr>
          <p:cNvSpPr/>
          <p:nvPr/>
        </p:nvSpPr>
        <p:spPr>
          <a:xfrm>
            <a:off x="10745223" y="626426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44829C-6CE8-AE39-7EAA-FB1E97D2684C}"/>
              </a:ext>
            </a:extLst>
          </p:cNvPr>
          <p:cNvCxnSpPr>
            <a:cxnSpLocks/>
          </p:cNvCxnSpPr>
          <p:nvPr/>
        </p:nvCxnSpPr>
        <p:spPr>
          <a:xfrm flipH="1">
            <a:off x="9741765" y="2369713"/>
            <a:ext cx="1527256" cy="2229453"/>
          </a:xfrm>
          <a:prstGeom prst="straightConnector1">
            <a:avLst/>
          </a:prstGeom>
          <a:ln w="3810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53148F-C084-C4E8-DABF-818B8E583553}"/>
              </a:ext>
            </a:extLst>
          </p:cNvPr>
          <p:cNvCxnSpPr/>
          <p:nvPr/>
        </p:nvCxnSpPr>
        <p:spPr>
          <a:xfrm>
            <a:off x="10103483" y="1622737"/>
            <a:ext cx="1165538" cy="746976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ight Brace 64">
            <a:extLst>
              <a:ext uri="{FF2B5EF4-FFF2-40B4-BE49-F238E27FC236}">
                <a16:creationId xmlns:a16="http://schemas.microsoft.com/office/drawing/2014/main" id="{282E3DEE-2E77-F40E-DEDB-B3C1D1FA2845}"/>
              </a:ext>
            </a:extLst>
          </p:cNvPr>
          <p:cNvSpPr/>
          <p:nvPr/>
        </p:nvSpPr>
        <p:spPr>
          <a:xfrm rot="5400000">
            <a:off x="8803915" y="4039563"/>
            <a:ext cx="218050" cy="167051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 descr="Camera">
                <a:extLst>
                  <a:ext uri="{FF2B5EF4-FFF2-40B4-BE49-F238E27FC236}">
                    <a16:creationId xmlns:a16="http://schemas.microsoft.com/office/drawing/2014/main" id="{EF859E2C-7949-6062-4B08-E2F4F8624CD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76282" y="1924766"/>
              <a:ext cx="985488" cy="8528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5488" cy="852826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25907" ay="135353" az="15731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 descr="Camera">
                <a:extLst>
                  <a:ext uri="{FF2B5EF4-FFF2-40B4-BE49-F238E27FC236}">
                    <a16:creationId xmlns:a16="http://schemas.microsoft.com/office/drawing/2014/main" id="{EF859E2C-7949-6062-4B08-E2F4F8624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6282" y="1924766"/>
                <a:ext cx="985488" cy="852826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Right Brace 68">
            <a:extLst>
              <a:ext uri="{FF2B5EF4-FFF2-40B4-BE49-F238E27FC236}">
                <a16:creationId xmlns:a16="http://schemas.microsoft.com/office/drawing/2014/main" id="{B6FE1D3B-16A0-5578-7A42-C524875B2F76}"/>
              </a:ext>
            </a:extLst>
          </p:cNvPr>
          <p:cNvSpPr/>
          <p:nvPr/>
        </p:nvSpPr>
        <p:spPr>
          <a:xfrm rot="18188458">
            <a:off x="10664707" y="1209541"/>
            <a:ext cx="195623" cy="1362805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EFF14E4-0B07-EA57-7D54-45244F77C9EE}"/>
              </a:ext>
            </a:extLst>
          </p:cNvPr>
          <p:cNvSpPr/>
          <p:nvPr/>
        </p:nvSpPr>
        <p:spPr>
          <a:xfrm>
            <a:off x="8075060" y="1616299"/>
            <a:ext cx="3187522" cy="2981459"/>
          </a:xfrm>
          <a:custGeom>
            <a:avLst/>
            <a:gdLst>
              <a:gd name="connsiteX0" fmla="*/ 2021984 w 3187522"/>
              <a:gd name="connsiteY0" fmla="*/ 0 h 2981459"/>
              <a:gd name="connsiteX1" fmla="*/ 3187522 w 3187522"/>
              <a:gd name="connsiteY1" fmla="*/ 753414 h 2981459"/>
              <a:gd name="connsiteX2" fmla="*/ 1674254 w 3187522"/>
              <a:gd name="connsiteY2" fmla="*/ 2981459 h 2981459"/>
              <a:gd name="connsiteX3" fmla="*/ 0 w 3187522"/>
              <a:gd name="connsiteY3" fmla="*/ 2975020 h 2981459"/>
              <a:gd name="connsiteX4" fmla="*/ 2021984 w 3187522"/>
              <a:gd name="connsiteY4" fmla="*/ 0 h 298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522" h="2981459">
                <a:moveTo>
                  <a:pt x="2021984" y="0"/>
                </a:moveTo>
                <a:lnTo>
                  <a:pt x="3187522" y="753414"/>
                </a:lnTo>
                <a:lnTo>
                  <a:pt x="1674254" y="2981459"/>
                </a:lnTo>
                <a:lnTo>
                  <a:pt x="0" y="2975020"/>
                </a:lnTo>
                <a:lnTo>
                  <a:pt x="2021984" y="0"/>
                </a:lnTo>
                <a:close/>
              </a:path>
            </a:pathLst>
          </a:custGeom>
          <a:solidFill>
            <a:srgbClr val="F6791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F0E671A-3536-67AC-04EB-D2B49D285BEB}"/>
              </a:ext>
            </a:extLst>
          </p:cNvPr>
          <p:cNvCxnSpPr>
            <a:cxnSpLocks/>
          </p:cNvCxnSpPr>
          <p:nvPr/>
        </p:nvCxnSpPr>
        <p:spPr>
          <a:xfrm flipH="1">
            <a:off x="8072627" y="1622738"/>
            <a:ext cx="2030856" cy="2976429"/>
          </a:xfrm>
          <a:prstGeom prst="straightConnector1">
            <a:avLst/>
          </a:prstGeom>
          <a:ln w="3810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6DD47A-E257-A10D-A452-6B38C9C57B84}"/>
                  </a:ext>
                </a:extLst>
              </p:cNvPr>
              <p:cNvSpPr txBox="1"/>
              <p:nvPr/>
            </p:nvSpPr>
            <p:spPr>
              <a:xfrm>
                <a:off x="8815959" y="4978892"/>
                <a:ext cx="194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6DD47A-E257-A10D-A452-6B38C9C5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959" y="4978892"/>
                <a:ext cx="194219" cy="276999"/>
              </a:xfrm>
              <a:prstGeom prst="rect">
                <a:avLst/>
              </a:prstGeom>
              <a:blipFill>
                <a:blip r:embed="rId4"/>
                <a:stretch>
                  <a:fillRect l="-28125" r="-218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4129FB-84E9-C582-426E-E34089D71005}"/>
              </a:ext>
            </a:extLst>
          </p:cNvPr>
          <p:cNvCxnSpPr>
            <a:cxnSpLocks/>
          </p:cNvCxnSpPr>
          <p:nvPr/>
        </p:nvCxnSpPr>
        <p:spPr>
          <a:xfrm flipH="1">
            <a:off x="7337030" y="4597758"/>
            <a:ext cx="740911" cy="108716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9A462B-AE34-B013-DD82-A93C93E5192A}"/>
                  </a:ext>
                </a:extLst>
              </p:cNvPr>
              <p:cNvSpPr txBox="1"/>
              <p:nvPr/>
            </p:nvSpPr>
            <p:spPr>
              <a:xfrm>
                <a:off x="6585044" y="5716236"/>
                <a:ext cx="14875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вектор світла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9A462B-AE34-B013-DD82-A93C93E51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044" y="5716236"/>
                <a:ext cx="1487587" cy="276999"/>
              </a:xfrm>
              <a:prstGeom prst="rect">
                <a:avLst/>
              </a:prstGeom>
              <a:blipFill>
                <a:blip r:embed="rId5"/>
                <a:stretch>
                  <a:fillRect l="-3279" r="-3689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99C01B-2AB0-78F5-A466-9F405F7C4BC4}"/>
                  </a:ext>
                </a:extLst>
              </p:cNvPr>
              <p:cNvSpPr txBox="1"/>
              <p:nvPr/>
            </p:nvSpPr>
            <p:spPr>
              <a:xfrm>
                <a:off x="10827445" y="1505011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99C01B-2AB0-78F5-A466-9F405F7C4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45" y="1505011"/>
                <a:ext cx="198003" cy="276999"/>
              </a:xfrm>
              <a:prstGeom prst="rect">
                <a:avLst/>
              </a:prstGeom>
              <a:blipFill>
                <a:blip r:embed="rId6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7EDEF-295C-A6C5-E6CE-95DC1911F2E7}"/>
                  </a:ext>
                </a:extLst>
              </p:cNvPr>
              <p:cNvSpPr txBox="1"/>
              <p:nvPr/>
            </p:nvSpPr>
            <p:spPr>
              <a:xfrm>
                <a:off x="11044317" y="4344230"/>
                <a:ext cx="10740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 dirty="0">
                          <a:latin typeface="YouTube Sans"/>
                        </a:rPr>
                        <m:t>Дотичний </m:t>
                      </m:r>
                    </m:oMath>
                  </m:oMathPara>
                </a14:m>
                <a:endParaRPr lang="uk-UA" dirty="0">
                  <a:latin typeface="YouTube Sans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 dirty="0">
                          <a:latin typeface="YouTube Sans"/>
                        </a:rPr>
                        <m:t>вектор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7EDEF-295C-A6C5-E6CE-95DC1911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317" y="4344230"/>
                <a:ext cx="1074012" cy="553998"/>
              </a:xfrm>
              <a:prstGeom prst="rect">
                <a:avLst/>
              </a:prstGeom>
              <a:blipFill>
                <a:blip r:embed="rId7"/>
                <a:stretch>
                  <a:fillRect l="-9091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BC51B-D4F2-95A2-A4CD-12D9094B4997}"/>
                  </a:ext>
                </a:extLst>
              </p:cNvPr>
              <p:cNvSpPr txBox="1"/>
              <p:nvPr/>
            </p:nvSpPr>
            <p:spPr>
              <a:xfrm>
                <a:off x="7605382" y="2695704"/>
                <a:ext cx="966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нормаль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BC51B-D4F2-95A2-A4CD-12D9094B4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382" y="2695704"/>
                <a:ext cx="966611" cy="276999"/>
              </a:xfrm>
              <a:prstGeom prst="rect">
                <a:avLst/>
              </a:prstGeom>
              <a:blipFill>
                <a:blip r:embed="rId8"/>
                <a:stretch>
                  <a:fillRect l="-5063" r="-569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7B47D5-D842-FB41-DD52-331F3663CE3F}"/>
              </a:ext>
            </a:extLst>
          </p:cNvPr>
          <p:cNvCxnSpPr>
            <a:cxnSpLocks/>
          </p:cNvCxnSpPr>
          <p:nvPr/>
        </p:nvCxnSpPr>
        <p:spPr>
          <a:xfrm flipV="1">
            <a:off x="8063629" y="3429000"/>
            <a:ext cx="799744" cy="117519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B2E4F0-2339-CA58-23BC-D93706B4302B}"/>
                  </a:ext>
                </a:extLst>
              </p:cNvPr>
              <p:cNvSpPr txBox="1"/>
              <p:nvPr/>
            </p:nvSpPr>
            <p:spPr>
              <a:xfrm>
                <a:off x="8218892" y="3114356"/>
                <a:ext cx="14875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вектор світла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B2E4F0-2339-CA58-23BC-D93706B43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92" y="3114356"/>
                <a:ext cx="1487587" cy="276999"/>
              </a:xfrm>
              <a:prstGeom prst="rect">
                <a:avLst/>
              </a:prstGeom>
              <a:blipFill>
                <a:blip r:embed="rId9"/>
                <a:stretch>
                  <a:fillRect l="-3279" r="-3689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E2128D-8EEC-0B65-E8AF-3784A7D705E8}"/>
              </a:ext>
            </a:extLst>
          </p:cNvPr>
          <p:cNvCxnSpPr>
            <a:cxnSpLocks/>
          </p:cNvCxnSpPr>
          <p:nvPr/>
        </p:nvCxnSpPr>
        <p:spPr>
          <a:xfrm>
            <a:off x="7643933" y="4621229"/>
            <a:ext cx="33105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9EE9FD-0AB4-4E7A-2FBE-295B77C563FD}"/>
              </a:ext>
            </a:extLst>
          </p:cNvPr>
          <p:cNvCxnSpPr/>
          <p:nvPr/>
        </p:nvCxnSpPr>
        <p:spPr>
          <a:xfrm flipV="1">
            <a:off x="8039773" y="2966887"/>
            <a:ext cx="0" cy="1654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77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A49F7-E6C7-1BA8-7595-3D4441753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648949" cy="4351337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Знаючи напрямок вектора світла, ми можемо обчислити його кут в цій системі координат</a:t>
                </a:r>
              </a:p>
              <a:p>
                <a:pPr lvl="1"/>
                <a:r>
                  <a:rPr lang="uk-UA" dirty="0"/>
                  <a:t>Кут </a:t>
                </a:r>
                <a14:m>
                  <m:oMath xmlns:m="http://schemas.openxmlformats.org/officeDocument/2006/math"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– це кут між дотичним вектором та вектором світла</a:t>
                </a:r>
              </a:p>
              <a:p>
                <a:pPr lvl="1"/>
                <a:r>
                  <a:rPr lang="uk-UA" dirty="0"/>
                  <a:t>Кут </a:t>
                </a:r>
                <a14:m>
                  <m:oMath xmlns:m="http://schemas.openxmlformats.org/officeDocument/2006/math"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uk-UA" dirty="0"/>
                  <a:t> – це кут між нормаллю та вектором світла</a:t>
                </a:r>
              </a:p>
              <a:p>
                <a:r>
                  <a:rPr lang="uk-UA" dirty="0"/>
                  <a:t>Наступно, ми знаємо що ребро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творить прямий кут з лівим ребром</a:t>
                </a:r>
              </a:p>
              <a:p>
                <a:r>
                  <a:rPr lang="uk-UA" dirty="0"/>
                  <a:t>Ми тоді можемо перенести ребро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вниз, щоби створити прямокутний трикутник </a:t>
                </a:r>
              </a:p>
              <a:p>
                <a:pPr lvl="1"/>
                <a:r>
                  <a:rPr lang="uk-UA" dirty="0"/>
                  <a:t>Маючи значення усіх кутів, та довжини ребра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ми шукаємо значення ребра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uk-UA" dirty="0"/>
              </a:p>
              <a:p>
                <a:endParaRPr lang="uk-UA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A49F7-E6C7-1BA8-7595-3D4441753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648949" cy="4351337"/>
              </a:xfrm>
              <a:blipFill>
                <a:blip r:embed="rId2"/>
                <a:stretch>
                  <a:fillRect l="-216" t="-980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n 8">
            <a:extLst>
              <a:ext uri="{FF2B5EF4-FFF2-40B4-BE49-F238E27FC236}">
                <a16:creationId xmlns:a16="http://schemas.microsoft.com/office/drawing/2014/main" id="{83BBC4B9-E665-053A-C512-2704B67C07D5}"/>
              </a:ext>
            </a:extLst>
          </p:cNvPr>
          <p:cNvSpPr/>
          <p:nvPr/>
        </p:nvSpPr>
        <p:spPr>
          <a:xfrm>
            <a:off x="10745223" y="626426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53148F-C084-C4E8-DABF-818B8E583553}"/>
              </a:ext>
            </a:extLst>
          </p:cNvPr>
          <p:cNvCxnSpPr/>
          <p:nvPr/>
        </p:nvCxnSpPr>
        <p:spPr>
          <a:xfrm>
            <a:off x="10103483" y="1622737"/>
            <a:ext cx="1165538" cy="746976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ight Brace 64">
            <a:extLst>
              <a:ext uri="{FF2B5EF4-FFF2-40B4-BE49-F238E27FC236}">
                <a16:creationId xmlns:a16="http://schemas.microsoft.com/office/drawing/2014/main" id="{282E3DEE-2E77-F40E-DEDB-B3C1D1FA2845}"/>
              </a:ext>
            </a:extLst>
          </p:cNvPr>
          <p:cNvSpPr/>
          <p:nvPr/>
        </p:nvSpPr>
        <p:spPr>
          <a:xfrm rot="5400000">
            <a:off x="8803915" y="4039563"/>
            <a:ext cx="218050" cy="167051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 descr="Camera">
                <a:extLst>
                  <a:ext uri="{FF2B5EF4-FFF2-40B4-BE49-F238E27FC236}">
                    <a16:creationId xmlns:a16="http://schemas.microsoft.com/office/drawing/2014/main" id="{EF859E2C-7949-6062-4B08-E2F4F8624CD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76282" y="1924766"/>
              <a:ext cx="985488" cy="852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5488" cy="852826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25907" ay="135353" az="15731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 descr="Camera">
                <a:extLst>
                  <a:ext uri="{FF2B5EF4-FFF2-40B4-BE49-F238E27FC236}">
                    <a16:creationId xmlns:a16="http://schemas.microsoft.com/office/drawing/2014/main" id="{EF859E2C-7949-6062-4B08-E2F4F8624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6282" y="1924766"/>
                <a:ext cx="985488" cy="852826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EFF14E4-0B07-EA57-7D54-45244F77C9EE}"/>
              </a:ext>
            </a:extLst>
          </p:cNvPr>
          <p:cNvSpPr/>
          <p:nvPr/>
        </p:nvSpPr>
        <p:spPr>
          <a:xfrm>
            <a:off x="8075060" y="1616299"/>
            <a:ext cx="3187522" cy="2981459"/>
          </a:xfrm>
          <a:custGeom>
            <a:avLst/>
            <a:gdLst>
              <a:gd name="connsiteX0" fmla="*/ 2021984 w 3187522"/>
              <a:gd name="connsiteY0" fmla="*/ 0 h 2981459"/>
              <a:gd name="connsiteX1" fmla="*/ 3187522 w 3187522"/>
              <a:gd name="connsiteY1" fmla="*/ 753414 h 2981459"/>
              <a:gd name="connsiteX2" fmla="*/ 1674254 w 3187522"/>
              <a:gd name="connsiteY2" fmla="*/ 2981459 h 2981459"/>
              <a:gd name="connsiteX3" fmla="*/ 0 w 3187522"/>
              <a:gd name="connsiteY3" fmla="*/ 2975020 h 2981459"/>
              <a:gd name="connsiteX4" fmla="*/ 2021984 w 3187522"/>
              <a:gd name="connsiteY4" fmla="*/ 0 h 298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522" h="2981459">
                <a:moveTo>
                  <a:pt x="2021984" y="0"/>
                </a:moveTo>
                <a:lnTo>
                  <a:pt x="3187522" y="753414"/>
                </a:lnTo>
                <a:lnTo>
                  <a:pt x="1674254" y="2981459"/>
                </a:lnTo>
                <a:lnTo>
                  <a:pt x="0" y="2975020"/>
                </a:lnTo>
                <a:lnTo>
                  <a:pt x="2021984" y="0"/>
                </a:lnTo>
                <a:close/>
              </a:path>
            </a:pathLst>
          </a:custGeom>
          <a:solidFill>
            <a:srgbClr val="F6791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09EE3E-8643-05B7-1C86-FB34BE8BA624}"/>
              </a:ext>
            </a:extLst>
          </p:cNvPr>
          <p:cNvCxnSpPr/>
          <p:nvPr/>
        </p:nvCxnSpPr>
        <p:spPr>
          <a:xfrm flipH="1">
            <a:off x="8061770" y="1622737"/>
            <a:ext cx="2041713" cy="2998492"/>
          </a:xfrm>
          <a:prstGeom prst="line">
            <a:avLst/>
          </a:prstGeom>
          <a:ln w="38100">
            <a:solidFill>
              <a:srgbClr val="F67912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FCDABF-8C44-B7D7-9CAE-FFEB127D9E87}"/>
              </a:ext>
            </a:extLst>
          </p:cNvPr>
          <p:cNvCxnSpPr>
            <a:cxnSpLocks/>
          </p:cNvCxnSpPr>
          <p:nvPr/>
        </p:nvCxnSpPr>
        <p:spPr>
          <a:xfrm flipH="1">
            <a:off x="9701615" y="2345368"/>
            <a:ext cx="1562044" cy="2275861"/>
          </a:xfrm>
          <a:prstGeom prst="line">
            <a:avLst/>
          </a:prstGeom>
          <a:ln w="38100">
            <a:solidFill>
              <a:srgbClr val="F67912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C5E6A0-728A-D00C-E80C-CD406DE7CF8C}"/>
              </a:ext>
            </a:extLst>
          </p:cNvPr>
          <p:cNvCxnSpPr>
            <a:cxnSpLocks/>
          </p:cNvCxnSpPr>
          <p:nvPr/>
        </p:nvCxnSpPr>
        <p:spPr>
          <a:xfrm>
            <a:off x="10025112" y="1769270"/>
            <a:ext cx="133574" cy="80338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C7C1F4-A79F-11BA-126A-7F11687910F5}"/>
              </a:ext>
            </a:extLst>
          </p:cNvPr>
          <p:cNvCxnSpPr>
            <a:cxnSpLocks/>
          </p:cNvCxnSpPr>
          <p:nvPr/>
        </p:nvCxnSpPr>
        <p:spPr>
          <a:xfrm flipV="1">
            <a:off x="10146153" y="1723312"/>
            <a:ext cx="79131" cy="119553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4B835F-EE0B-DB66-9427-0282C671C7F8}"/>
              </a:ext>
            </a:extLst>
          </p:cNvPr>
          <p:cNvCxnSpPr>
            <a:cxnSpLocks/>
          </p:cNvCxnSpPr>
          <p:nvPr/>
        </p:nvCxnSpPr>
        <p:spPr>
          <a:xfrm>
            <a:off x="8497740" y="4012794"/>
            <a:ext cx="133574" cy="80338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FC4B58-B794-2A1F-6889-C3F2E71B63C9}"/>
              </a:ext>
            </a:extLst>
          </p:cNvPr>
          <p:cNvCxnSpPr>
            <a:cxnSpLocks/>
          </p:cNvCxnSpPr>
          <p:nvPr/>
        </p:nvCxnSpPr>
        <p:spPr>
          <a:xfrm flipV="1">
            <a:off x="8618781" y="3966836"/>
            <a:ext cx="79131" cy="119553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F93B0F-3B8A-5CB6-404E-0029FE65F3C8}"/>
                  </a:ext>
                </a:extLst>
              </p:cNvPr>
              <p:cNvSpPr txBox="1"/>
              <p:nvPr/>
            </p:nvSpPr>
            <p:spPr>
              <a:xfrm>
                <a:off x="9153619" y="3966836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F93B0F-3B8A-5CB6-404E-0029FE65F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619" y="3966836"/>
                <a:ext cx="198003" cy="276999"/>
              </a:xfrm>
              <a:prstGeom prst="rect">
                <a:avLst/>
              </a:prstGeom>
              <a:blipFill>
                <a:blip r:embed="rId5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77D4B96D-ACB4-F35E-D85B-126452F0ABA9}"/>
              </a:ext>
            </a:extLst>
          </p:cNvPr>
          <p:cNvSpPr/>
          <p:nvPr/>
        </p:nvSpPr>
        <p:spPr>
          <a:xfrm>
            <a:off x="8055331" y="4340266"/>
            <a:ext cx="442409" cy="553998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BDFC24-E36C-A85E-C023-2204DC56A846}"/>
                  </a:ext>
                </a:extLst>
              </p:cNvPr>
              <p:cNvSpPr txBox="1"/>
              <p:nvPr/>
            </p:nvSpPr>
            <p:spPr>
              <a:xfrm>
                <a:off x="8459376" y="4206945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BDFC24-E36C-A85E-C023-2204DC56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376" y="4206945"/>
                <a:ext cx="200696" cy="276999"/>
              </a:xfrm>
              <a:prstGeom prst="rect">
                <a:avLst/>
              </a:prstGeom>
              <a:blipFill>
                <a:blip r:embed="rId6"/>
                <a:stretch>
                  <a:fillRect l="-27273" r="-181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EEFE78-8A80-668A-839C-E90F494E8388}"/>
              </a:ext>
            </a:extLst>
          </p:cNvPr>
          <p:cNvCxnSpPr>
            <a:cxnSpLocks/>
          </p:cNvCxnSpPr>
          <p:nvPr/>
        </p:nvCxnSpPr>
        <p:spPr>
          <a:xfrm>
            <a:off x="7763334" y="4621229"/>
            <a:ext cx="290037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EC280CDF-A10F-96D6-3376-85F046D83F67}"/>
              </a:ext>
            </a:extLst>
          </p:cNvPr>
          <p:cNvSpPr/>
          <p:nvPr/>
        </p:nvSpPr>
        <p:spPr>
          <a:xfrm rot="5400000">
            <a:off x="8803915" y="4039563"/>
            <a:ext cx="218050" cy="167051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14A1249-F7C7-D823-5EF4-147FF21E7940}"/>
              </a:ext>
            </a:extLst>
          </p:cNvPr>
          <p:cNvSpPr/>
          <p:nvPr/>
        </p:nvSpPr>
        <p:spPr>
          <a:xfrm rot="18188458">
            <a:off x="10664707" y="1209541"/>
            <a:ext cx="195623" cy="1362805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B4C81E-B3AC-3E7C-883D-1A08C0002DC7}"/>
                  </a:ext>
                </a:extLst>
              </p:cNvPr>
              <p:cNvSpPr txBox="1"/>
              <p:nvPr/>
            </p:nvSpPr>
            <p:spPr>
              <a:xfrm>
                <a:off x="8815959" y="4978892"/>
                <a:ext cx="194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B4C81E-B3AC-3E7C-883D-1A08C00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959" y="4978892"/>
                <a:ext cx="194219" cy="276999"/>
              </a:xfrm>
              <a:prstGeom prst="rect">
                <a:avLst/>
              </a:prstGeom>
              <a:blipFill>
                <a:blip r:embed="rId7"/>
                <a:stretch>
                  <a:fillRect l="-28125" r="-218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9F33C0-238F-3742-A04B-E9CFB5B89FF8}"/>
                  </a:ext>
                </a:extLst>
              </p:cNvPr>
              <p:cNvSpPr txBox="1"/>
              <p:nvPr/>
            </p:nvSpPr>
            <p:spPr>
              <a:xfrm>
                <a:off x="10827445" y="1505011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9F33C0-238F-3742-A04B-E9CFB5B89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45" y="1505011"/>
                <a:ext cx="198003" cy="276999"/>
              </a:xfrm>
              <a:prstGeom prst="rect">
                <a:avLst/>
              </a:prstGeom>
              <a:blipFill>
                <a:blip r:embed="rId8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C8B8FB-443C-BDE8-ADD3-0BEAE14726E4}"/>
                  </a:ext>
                </a:extLst>
              </p:cNvPr>
              <p:cNvSpPr txBox="1"/>
              <p:nvPr/>
            </p:nvSpPr>
            <p:spPr>
              <a:xfrm>
                <a:off x="11044317" y="4344230"/>
                <a:ext cx="10740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 dirty="0">
                          <a:latin typeface="YouTube Sans"/>
                        </a:rPr>
                        <m:t>Дотичний </m:t>
                      </m:r>
                    </m:oMath>
                  </m:oMathPara>
                </a14:m>
                <a:endParaRPr lang="uk-UA" dirty="0">
                  <a:latin typeface="YouTube Sans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 dirty="0">
                          <a:latin typeface="YouTube Sans"/>
                        </a:rPr>
                        <m:t>вектор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C8B8FB-443C-BDE8-ADD3-0BEAE1472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317" y="4344230"/>
                <a:ext cx="1074012" cy="553998"/>
              </a:xfrm>
              <a:prstGeom prst="rect">
                <a:avLst/>
              </a:prstGeom>
              <a:blipFill>
                <a:blip r:embed="rId9"/>
                <a:stretch>
                  <a:fillRect l="-9091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EF2D94-ACD2-CB37-54F4-12F775B594E3}"/>
                  </a:ext>
                </a:extLst>
              </p:cNvPr>
              <p:cNvSpPr txBox="1"/>
              <p:nvPr/>
            </p:nvSpPr>
            <p:spPr>
              <a:xfrm>
                <a:off x="7605382" y="2695704"/>
                <a:ext cx="966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нормаль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EF2D94-ACD2-CB37-54F4-12F775B59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382" y="2695704"/>
                <a:ext cx="966611" cy="276999"/>
              </a:xfrm>
              <a:prstGeom prst="rect">
                <a:avLst/>
              </a:prstGeom>
              <a:blipFill>
                <a:blip r:embed="rId10"/>
                <a:stretch>
                  <a:fillRect l="-5063" r="-569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F47494-CE7B-246E-A992-71BED63DBA5E}"/>
                  </a:ext>
                </a:extLst>
              </p:cNvPr>
              <p:cNvSpPr txBox="1"/>
              <p:nvPr/>
            </p:nvSpPr>
            <p:spPr>
              <a:xfrm>
                <a:off x="8218892" y="3114356"/>
                <a:ext cx="14875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вектор світла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F47494-CE7B-246E-A992-71BED63DB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92" y="3114356"/>
                <a:ext cx="1487587" cy="276999"/>
              </a:xfrm>
              <a:prstGeom prst="rect">
                <a:avLst/>
              </a:prstGeom>
              <a:blipFill>
                <a:blip r:embed="rId11"/>
                <a:stretch>
                  <a:fillRect l="-3279" r="-3689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03C1062E-4420-2FFF-2191-8DF72DBFE725}"/>
              </a:ext>
            </a:extLst>
          </p:cNvPr>
          <p:cNvSpPr/>
          <p:nvPr/>
        </p:nvSpPr>
        <p:spPr>
          <a:xfrm>
            <a:off x="7869341" y="4302621"/>
            <a:ext cx="383051" cy="87571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9357E0-5835-5C7A-A7DB-03FBF6B6F9CC}"/>
                  </a:ext>
                </a:extLst>
              </p:cNvPr>
              <p:cNvSpPr txBox="1"/>
              <p:nvPr/>
            </p:nvSpPr>
            <p:spPr>
              <a:xfrm>
                <a:off x="8078931" y="3993151"/>
                <a:ext cx="192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9357E0-5835-5C7A-A7DB-03FBF6B6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931" y="3993151"/>
                <a:ext cx="192167" cy="276999"/>
              </a:xfrm>
              <a:prstGeom prst="rect">
                <a:avLst/>
              </a:prstGeom>
              <a:blipFill>
                <a:blip r:embed="rId12"/>
                <a:stretch>
                  <a:fillRect l="-25000" r="-21875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F2FEE8F3-BCDF-BADD-ACB3-8D4CC7B34EF7}"/>
              </a:ext>
            </a:extLst>
          </p:cNvPr>
          <p:cNvSpPr/>
          <p:nvPr/>
        </p:nvSpPr>
        <p:spPr>
          <a:xfrm flipH="1">
            <a:off x="9316895" y="4436775"/>
            <a:ext cx="284009" cy="37761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E44378-DF7D-0610-1847-F48DA2EE2847}"/>
                  </a:ext>
                </a:extLst>
              </p:cNvPr>
              <p:cNvSpPr txBox="1"/>
              <p:nvPr/>
            </p:nvSpPr>
            <p:spPr>
              <a:xfrm>
                <a:off x="9094639" y="4318093"/>
                <a:ext cx="192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E44378-DF7D-0610-1847-F48DA2EE2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639" y="4318093"/>
                <a:ext cx="192167" cy="276999"/>
              </a:xfrm>
              <a:prstGeom prst="rect">
                <a:avLst/>
              </a:prstGeom>
              <a:blipFill>
                <a:blip r:embed="rId13"/>
                <a:stretch>
                  <a:fillRect l="-29032" r="-2258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F92B9F-9B9E-0E44-683C-EFD63DD86BE2}"/>
              </a:ext>
            </a:extLst>
          </p:cNvPr>
          <p:cNvCxnSpPr/>
          <p:nvPr/>
        </p:nvCxnSpPr>
        <p:spPr>
          <a:xfrm>
            <a:off x="8554061" y="3867956"/>
            <a:ext cx="1165538" cy="746976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D9D583-EA24-E62B-82F2-9F6E78AA1659}"/>
              </a:ext>
            </a:extLst>
          </p:cNvPr>
          <p:cNvCxnSpPr>
            <a:cxnSpLocks/>
          </p:cNvCxnSpPr>
          <p:nvPr/>
        </p:nvCxnSpPr>
        <p:spPr>
          <a:xfrm flipV="1">
            <a:off x="8063629" y="3429000"/>
            <a:ext cx="799744" cy="117519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8C5DA8-BD59-AA71-F090-DF529A26DE55}"/>
                  </a:ext>
                </a:extLst>
              </p:cNvPr>
              <p:cNvSpPr txBox="1"/>
              <p:nvPr/>
            </p:nvSpPr>
            <p:spPr>
              <a:xfrm>
                <a:off x="8091395" y="5601207"/>
                <a:ext cx="12488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=90°−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8C5DA8-BD59-AA71-F090-DF529A26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395" y="5601207"/>
                <a:ext cx="1248868" cy="276999"/>
              </a:xfrm>
              <a:prstGeom prst="rect">
                <a:avLst/>
              </a:prstGeom>
              <a:blipFill>
                <a:blip r:embed="rId14"/>
                <a:stretch>
                  <a:fillRect l="-3415" r="-29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E0211F-A244-D22B-B0B3-CB166F532CC5}"/>
              </a:ext>
            </a:extLst>
          </p:cNvPr>
          <p:cNvCxnSpPr/>
          <p:nvPr/>
        </p:nvCxnSpPr>
        <p:spPr>
          <a:xfrm flipV="1">
            <a:off x="8039773" y="2966887"/>
            <a:ext cx="0" cy="1654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705C4C-D1B7-7C37-4757-7AEBAA508A3B}"/>
              </a:ext>
            </a:extLst>
          </p:cNvPr>
          <p:cNvCxnSpPr>
            <a:cxnSpLocks/>
          </p:cNvCxnSpPr>
          <p:nvPr/>
        </p:nvCxnSpPr>
        <p:spPr>
          <a:xfrm>
            <a:off x="7643933" y="4621229"/>
            <a:ext cx="33105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50C079DD-D16F-92F4-0BD1-B140EEA04C4E}"/>
              </a:ext>
            </a:extLst>
          </p:cNvPr>
          <p:cNvSpPr/>
          <p:nvPr/>
        </p:nvSpPr>
        <p:spPr>
          <a:xfrm>
            <a:off x="9779415" y="1384586"/>
            <a:ext cx="718143" cy="67745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AA7235-3262-9A89-591A-AEC3103CB27C}"/>
              </a:ext>
            </a:extLst>
          </p:cNvPr>
          <p:cNvSpPr/>
          <p:nvPr/>
        </p:nvSpPr>
        <p:spPr>
          <a:xfrm>
            <a:off x="8039773" y="5505718"/>
            <a:ext cx="1311849" cy="51506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D07C472-845B-98A3-3239-940066CE67EB}"/>
              </a:ext>
            </a:extLst>
          </p:cNvPr>
          <p:cNvSpPr/>
          <p:nvPr/>
        </p:nvSpPr>
        <p:spPr>
          <a:xfrm>
            <a:off x="8427553" y="4206944"/>
            <a:ext cx="270305" cy="2868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7582CE-91B6-DF8B-1ED8-5DF6E526DBA4}"/>
              </a:ext>
            </a:extLst>
          </p:cNvPr>
          <p:cNvSpPr/>
          <p:nvPr/>
        </p:nvSpPr>
        <p:spPr>
          <a:xfrm>
            <a:off x="8777787" y="4983848"/>
            <a:ext cx="270305" cy="2868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969ACA2-1B06-6D52-F1AE-5EDD26A06A51}"/>
              </a:ext>
            </a:extLst>
          </p:cNvPr>
          <p:cNvSpPr/>
          <p:nvPr/>
        </p:nvSpPr>
        <p:spPr>
          <a:xfrm>
            <a:off x="9039787" y="4351452"/>
            <a:ext cx="270305" cy="2868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21FBA9-764A-C087-A4BA-5BA535C8C291}"/>
              </a:ext>
            </a:extLst>
          </p:cNvPr>
          <p:cNvSpPr/>
          <p:nvPr/>
        </p:nvSpPr>
        <p:spPr>
          <a:xfrm>
            <a:off x="8463501" y="3833401"/>
            <a:ext cx="270305" cy="2868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55BA78C-27B0-7168-ACCF-42AC7A958C6D}"/>
              </a:ext>
            </a:extLst>
          </p:cNvPr>
          <p:cNvSpPr/>
          <p:nvPr/>
        </p:nvSpPr>
        <p:spPr>
          <a:xfrm>
            <a:off x="9112667" y="3987644"/>
            <a:ext cx="270305" cy="28680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  <p:bldP spid="7" grpId="0" animBg="1"/>
      <p:bldP spid="17" grpId="0"/>
      <p:bldP spid="41" grpId="0" animBg="1"/>
      <p:bldP spid="42" grpId="0"/>
      <p:bldP spid="44" grpId="0" animBg="1"/>
      <p:bldP spid="45" grpId="0"/>
      <p:bldP spid="50" grpId="0"/>
      <p:bldP spid="53" grpId="0" animBg="1"/>
      <p:bldP spid="53" grpId="1" animBg="1"/>
      <p:bldP spid="54" grpId="0" animBg="1"/>
      <p:bldP spid="54" grpId="1" animBg="1"/>
      <p:bldP spid="56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Колір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8BDA84-3D50-6615-1F7C-05BC1E135A9D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73EA4-1787-21A7-4931-29CA9253F618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D0C6AB-2EA3-96D3-C71E-91BB23DDA585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CF698-D922-9D77-5996-C4D272D7CB28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2AE207-98C4-7576-3186-D2CE2B6A7627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A3B0A0-708C-77E5-BB52-2B855C926296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583B4E-94EA-E95F-784F-AA48ED4E58E0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158321-42F1-30D1-BA04-97C177188C19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2C818-DC05-DA9A-10F3-EDC6A243E2DE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286A1-BD35-92EC-C672-ECCF09FB6331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E9B7E5-F26C-4572-306F-EBEB969A1490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84948E-C732-8C77-5595-B9D2909D2F4C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3C0777-51C0-17F0-E822-1F0CBE4CFA9D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9E200D-3E81-71CD-3EE7-88F14A8AC072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1B5A5-2D7D-BE78-D50A-EB05D8E272A3}"/>
              </a:ext>
            </a:extLst>
          </p:cNvPr>
          <p:cNvCxnSpPr>
            <a:cxnSpLocks/>
          </p:cNvCxnSpPr>
          <p:nvPr/>
        </p:nvCxnSpPr>
        <p:spPr>
          <a:xfrm flipH="1">
            <a:off x="8958226" y="1872807"/>
            <a:ext cx="2620878" cy="21998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71EA5D-D46A-C206-C1CC-A4740F8A9E40}"/>
              </a:ext>
            </a:extLst>
          </p:cNvPr>
          <p:cNvCxnSpPr>
            <a:cxnSpLocks/>
          </p:cNvCxnSpPr>
          <p:nvPr/>
        </p:nvCxnSpPr>
        <p:spPr>
          <a:xfrm flipH="1" flipV="1">
            <a:off x="6699547" y="2460459"/>
            <a:ext cx="2258679" cy="1600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6FA1B9-6ED7-EB5B-BC18-34E385D7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8" cy="4351337"/>
          </a:xfrm>
        </p:spPr>
        <p:txBody>
          <a:bodyPr>
            <a:normAutofit/>
          </a:bodyPr>
          <a:lstStyle/>
          <a:p>
            <a:r>
              <a:rPr lang="uk-UA" dirty="0"/>
              <a:t>Матеріали у реальному світі надто складні, і важко точно обчислити, як світло взаємодіє з ними</a:t>
            </a:r>
          </a:p>
          <a:p>
            <a:r>
              <a:rPr lang="uk-UA" dirty="0"/>
              <a:t>У спрощеній моделі, матеріал поглинає деякі кольори світла, а інші відбиває</a:t>
            </a:r>
          </a:p>
          <a:p>
            <a:r>
              <a:rPr lang="uk-UA" dirty="0"/>
              <a:t>Скажімо, у нас об</a:t>
            </a:r>
            <a:r>
              <a:rPr lang="en-US" dirty="0"/>
              <a:t>’</a:t>
            </a:r>
            <a:r>
              <a:rPr lang="uk-UA" dirty="0"/>
              <a:t>єкт, який має зелений колір. Сонце висилає промінь який має білий колір</a:t>
            </a:r>
          </a:p>
          <a:p>
            <a:pPr lvl="1"/>
            <a:r>
              <a:rPr lang="uk-UA" dirty="0"/>
              <a:t>Цей об</a:t>
            </a:r>
            <a:r>
              <a:rPr lang="en-US" dirty="0"/>
              <a:t>’</a:t>
            </a:r>
            <a:r>
              <a:rPr lang="uk-UA" dirty="0"/>
              <a:t>єкт поглинає усі червоні та сині частини променя, а лише відбиває зелену частину</a:t>
            </a:r>
          </a:p>
          <a:p>
            <a:pPr lvl="1"/>
            <a:r>
              <a:rPr lang="uk-UA" dirty="0"/>
              <a:t>Це створює зелений колір для цього об</a:t>
            </a:r>
            <a:r>
              <a:rPr lang="en-US" dirty="0"/>
              <a:t>’</a:t>
            </a:r>
            <a:r>
              <a:rPr lang="uk-UA" dirty="0"/>
              <a:t>єкту, який ми бачимо в камері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0EB67D-9FFE-8A47-87E7-2EDFBBB93D0F}"/>
              </a:ext>
            </a:extLst>
          </p:cNvPr>
          <p:cNvCxnSpPr>
            <a:cxnSpLocks/>
          </p:cNvCxnSpPr>
          <p:nvPr/>
        </p:nvCxnSpPr>
        <p:spPr>
          <a:xfrm flipH="1">
            <a:off x="9087828" y="1842727"/>
            <a:ext cx="2620878" cy="219988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C574CB-82CE-4637-6232-DFD8CBE8CF5A}"/>
              </a:ext>
            </a:extLst>
          </p:cNvPr>
          <p:cNvCxnSpPr>
            <a:cxnSpLocks/>
          </p:cNvCxnSpPr>
          <p:nvPr/>
        </p:nvCxnSpPr>
        <p:spPr>
          <a:xfrm flipH="1">
            <a:off x="8828882" y="1896870"/>
            <a:ext cx="2620878" cy="2199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n 10">
            <a:extLst>
              <a:ext uri="{FF2B5EF4-FFF2-40B4-BE49-F238E27FC236}">
                <a16:creationId xmlns:a16="http://schemas.microsoft.com/office/drawing/2014/main" id="{DEAD2E9C-49DA-B7D7-E472-44C734B9EF38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7A463E-0695-56D6-136F-42AA7515F28C}"/>
              </a:ext>
            </a:extLst>
          </p:cNvPr>
          <p:cNvSpPr txBox="1"/>
          <p:nvPr/>
        </p:nvSpPr>
        <p:spPr>
          <a:xfrm>
            <a:off x="9290343" y="1248314"/>
            <a:ext cx="1469832" cy="95410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  <a:latin typeface="YouTube Sans"/>
              </a:rPr>
              <a:t>Білий колір – це коли усі канали мають високу інтенсивність</a:t>
            </a:r>
            <a:endParaRPr lang="en-US" sz="1400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802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A49F7-E6C7-1BA8-7595-3D4441753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3728692" cy="4351337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Щоби обчислити значення змінні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ми зможемо використати функції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uk-UA" dirty="0"/>
                  <a:t>з кутами </a:t>
                </a:r>
                <a14:m>
                  <m:oMath xmlns:m="http://schemas.openxmlformats.org/officeDocument/2006/math"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або </a:t>
                </a:r>
                <a14:m>
                  <m:oMath xmlns:m="http://schemas.openxmlformats.org/officeDocument/2006/math"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uk-UA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uk-UA" dirty="0"/>
                  <a:t>У графіці, зазвичай обирають кут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між нормальом та вектора світла</a:t>
                </a:r>
                <a:endParaRPr lang="en-US" dirty="0"/>
              </a:p>
              <a:p>
                <a:r>
                  <a:rPr lang="uk-UA" dirty="0"/>
                  <a:t>І ось так, отримали ми формулу для змінної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!</a:t>
                </a:r>
                <a:endParaRPr lang="uk-UA" dirty="0"/>
              </a:p>
              <a:p>
                <a:pPr lvl="1"/>
                <a:r>
                  <a:rPr lang="uk-UA" dirty="0"/>
                  <a:t>Але, ця змінна вказує на ширину світла. Як тепер перетворити це значення на інтенсивність світла</a:t>
                </a:r>
                <a:r>
                  <a:rPr lang="en-US" dirty="0"/>
                  <a:t>?</a:t>
                </a:r>
              </a:p>
              <a:p>
                <a:endParaRPr lang="uk-UA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A49F7-E6C7-1BA8-7595-3D4441753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3728692" cy="4351337"/>
              </a:xfrm>
              <a:blipFill>
                <a:blip r:embed="rId2"/>
                <a:stretch>
                  <a:fillRect l="-327" t="-980" r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n 8">
            <a:extLst>
              <a:ext uri="{FF2B5EF4-FFF2-40B4-BE49-F238E27FC236}">
                <a16:creationId xmlns:a16="http://schemas.microsoft.com/office/drawing/2014/main" id="{83BBC4B9-E665-053A-C512-2704B67C07D5}"/>
              </a:ext>
            </a:extLst>
          </p:cNvPr>
          <p:cNvSpPr/>
          <p:nvPr/>
        </p:nvSpPr>
        <p:spPr>
          <a:xfrm>
            <a:off x="10745223" y="626426"/>
            <a:ext cx="914400" cy="848220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282E3DEE-2E77-F40E-DEDB-B3C1D1FA2845}"/>
              </a:ext>
            </a:extLst>
          </p:cNvPr>
          <p:cNvSpPr/>
          <p:nvPr/>
        </p:nvSpPr>
        <p:spPr>
          <a:xfrm rot="5400000">
            <a:off x="8803915" y="4039563"/>
            <a:ext cx="218050" cy="167051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EFF14E4-0B07-EA57-7D54-45244F77C9EE}"/>
              </a:ext>
            </a:extLst>
          </p:cNvPr>
          <p:cNvSpPr/>
          <p:nvPr/>
        </p:nvSpPr>
        <p:spPr>
          <a:xfrm>
            <a:off x="8075060" y="1616299"/>
            <a:ext cx="3187522" cy="2981459"/>
          </a:xfrm>
          <a:custGeom>
            <a:avLst/>
            <a:gdLst>
              <a:gd name="connsiteX0" fmla="*/ 2021984 w 3187522"/>
              <a:gd name="connsiteY0" fmla="*/ 0 h 2981459"/>
              <a:gd name="connsiteX1" fmla="*/ 3187522 w 3187522"/>
              <a:gd name="connsiteY1" fmla="*/ 753414 h 2981459"/>
              <a:gd name="connsiteX2" fmla="*/ 1674254 w 3187522"/>
              <a:gd name="connsiteY2" fmla="*/ 2981459 h 2981459"/>
              <a:gd name="connsiteX3" fmla="*/ 0 w 3187522"/>
              <a:gd name="connsiteY3" fmla="*/ 2975020 h 2981459"/>
              <a:gd name="connsiteX4" fmla="*/ 2021984 w 3187522"/>
              <a:gd name="connsiteY4" fmla="*/ 0 h 298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522" h="2981459">
                <a:moveTo>
                  <a:pt x="2021984" y="0"/>
                </a:moveTo>
                <a:lnTo>
                  <a:pt x="3187522" y="753414"/>
                </a:lnTo>
                <a:lnTo>
                  <a:pt x="1674254" y="2981459"/>
                </a:lnTo>
                <a:lnTo>
                  <a:pt x="0" y="2975020"/>
                </a:lnTo>
                <a:lnTo>
                  <a:pt x="2021984" y="0"/>
                </a:lnTo>
                <a:close/>
              </a:path>
            </a:pathLst>
          </a:custGeom>
          <a:solidFill>
            <a:srgbClr val="F6791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09EE3E-8643-05B7-1C86-FB34BE8BA624}"/>
              </a:ext>
            </a:extLst>
          </p:cNvPr>
          <p:cNvCxnSpPr/>
          <p:nvPr/>
        </p:nvCxnSpPr>
        <p:spPr>
          <a:xfrm flipH="1">
            <a:off x="8061770" y="1622737"/>
            <a:ext cx="2041713" cy="2998492"/>
          </a:xfrm>
          <a:prstGeom prst="line">
            <a:avLst/>
          </a:prstGeom>
          <a:ln w="38100">
            <a:solidFill>
              <a:srgbClr val="F67912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FCDABF-8C44-B7D7-9CAE-FFEB127D9E87}"/>
              </a:ext>
            </a:extLst>
          </p:cNvPr>
          <p:cNvCxnSpPr>
            <a:cxnSpLocks/>
          </p:cNvCxnSpPr>
          <p:nvPr/>
        </p:nvCxnSpPr>
        <p:spPr>
          <a:xfrm flipH="1">
            <a:off x="9701615" y="2345368"/>
            <a:ext cx="1562044" cy="2275861"/>
          </a:xfrm>
          <a:prstGeom prst="line">
            <a:avLst/>
          </a:prstGeom>
          <a:ln w="38100">
            <a:solidFill>
              <a:srgbClr val="F67912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4B835F-EE0B-DB66-9427-0282C671C7F8}"/>
              </a:ext>
            </a:extLst>
          </p:cNvPr>
          <p:cNvCxnSpPr>
            <a:cxnSpLocks/>
          </p:cNvCxnSpPr>
          <p:nvPr/>
        </p:nvCxnSpPr>
        <p:spPr>
          <a:xfrm>
            <a:off x="8497740" y="4012794"/>
            <a:ext cx="133574" cy="80338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FC4B58-B794-2A1F-6889-C3F2E71B63C9}"/>
              </a:ext>
            </a:extLst>
          </p:cNvPr>
          <p:cNvCxnSpPr>
            <a:cxnSpLocks/>
          </p:cNvCxnSpPr>
          <p:nvPr/>
        </p:nvCxnSpPr>
        <p:spPr>
          <a:xfrm flipV="1">
            <a:off x="8618781" y="3966836"/>
            <a:ext cx="79131" cy="119553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F93B0F-3B8A-5CB6-404E-0029FE65F3C8}"/>
                  </a:ext>
                </a:extLst>
              </p:cNvPr>
              <p:cNvSpPr txBox="1"/>
              <p:nvPr/>
            </p:nvSpPr>
            <p:spPr>
              <a:xfrm>
                <a:off x="9153619" y="3966836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F93B0F-3B8A-5CB6-404E-0029FE65F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619" y="3966836"/>
                <a:ext cx="198003" cy="276999"/>
              </a:xfrm>
              <a:prstGeom prst="rect">
                <a:avLst/>
              </a:prstGeom>
              <a:blipFill>
                <a:blip r:embed="rId3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77D4B96D-ACB4-F35E-D85B-126452F0ABA9}"/>
              </a:ext>
            </a:extLst>
          </p:cNvPr>
          <p:cNvSpPr/>
          <p:nvPr/>
        </p:nvSpPr>
        <p:spPr>
          <a:xfrm>
            <a:off x="8055331" y="4340266"/>
            <a:ext cx="442409" cy="553998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BDFC24-E36C-A85E-C023-2204DC56A846}"/>
                  </a:ext>
                </a:extLst>
              </p:cNvPr>
              <p:cNvSpPr txBox="1"/>
              <p:nvPr/>
            </p:nvSpPr>
            <p:spPr>
              <a:xfrm>
                <a:off x="8459376" y="4206945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BDFC24-E36C-A85E-C023-2204DC56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376" y="4206945"/>
                <a:ext cx="200696" cy="276999"/>
              </a:xfrm>
              <a:prstGeom prst="rect">
                <a:avLst/>
              </a:prstGeom>
              <a:blipFill>
                <a:blip r:embed="rId4"/>
                <a:stretch>
                  <a:fillRect l="-27273" r="-181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EEFE78-8A80-668A-839C-E90F494E8388}"/>
              </a:ext>
            </a:extLst>
          </p:cNvPr>
          <p:cNvCxnSpPr>
            <a:cxnSpLocks/>
          </p:cNvCxnSpPr>
          <p:nvPr/>
        </p:nvCxnSpPr>
        <p:spPr>
          <a:xfrm>
            <a:off x="7763334" y="4621229"/>
            <a:ext cx="290037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EC280CDF-A10F-96D6-3376-85F046D83F67}"/>
              </a:ext>
            </a:extLst>
          </p:cNvPr>
          <p:cNvSpPr/>
          <p:nvPr/>
        </p:nvSpPr>
        <p:spPr>
          <a:xfrm rot="5400000">
            <a:off x="8803915" y="4039563"/>
            <a:ext cx="218050" cy="167051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B4C81E-B3AC-3E7C-883D-1A08C0002DC7}"/>
                  </a:ext>
                </a:extLst>
              </p:cNvPr>
              <p:cNvSpPr txBox="1"/>
              <p:nvPr/>
            </p:nvSpPr>
            <p:spPr>
              <a:xfrm>
                <a:off x="8815959" y="4978892"/>
                <a:ext cx="194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B4C81E-B3AC-3E7C-883D-1A08C000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959" y="4978892"/>
                <a:ext cx="194219" cy="276999"/>
              </a:xfrm>
              <a:prstGeom prst="rect">
                <a:avLst/>
              </a:prstGeom>
              <a:blipFill>
                <a:blip r:embed="rId5"/>
                <a:stretch>
                  <a:fillRect l="-28125" r="-218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C8B8FB-443C-BDE8-ADD3-0BEAE14726E4}"/>
                  </a:ext>
                </a:extLst>
              </p:cNvPr>
              <p:cNvSpPr txBox="1"/>
              <p:nvPr/>
            </p:nvSpPr>
            <p:spPr>
              <a:xfrm>
                <a:off x="11044317" y="4344230"/>
                <a:ext cx="10740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 dirty="0">
                          <a:latin typeface="YouTube Sans"/>
                        </a:rPr>
                        <m:t>Дотичний </m:t>
                      </m:r>
                    </m:oMath>
                  </m:oMathPara>
                </a14:m>
                <a:endParaRPr lang="uk-UA" dirty="0">
                  <a:latin typeface="YouTube Sans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 dirty="0">
                          <a:latin typeface="YouTube Sans"/>
                        </a:rPr>
                        <m:t>вектор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C8B8FB-443C-BDE8-ADD3-0BEAE1472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317" y="4344230"/>
                <a:ext cx="1074012" cy="553998"/>
              </a:xfrm>
              <a:prstGeom prst="rect">
                <a:avLst/>
              </a:prstGeom>
              <a:blipFill>
                <a:blip r:embed="rId6"/>
                <a:stretch>
                  <a:fillRect l="-9091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EF2D94-ACD2-CB37-54F4-12F775B594E3}"/>
                  </a:ext>
                </a:extLst>
              </p:cNvPr>
              <p:cNvSpPr txBox="1"/>
              <p:nvPr/>
            </p:nvSpPr>
            <p:spPr>
              <a:xfrm>
                <a:off x="7605382" y="2695704"/>
                <a:ext cx="966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нормаль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EF2D94-ACD2-CB37-54F4-12F775B59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382" y="2695704"/>
                <a:ext cx="966611" cy="276999"/>
              </a:xfrm>
              <a:prstGeom prst="rect">
                <a:avLst/>
              </a:prstGeom>
              <a:blipFill>
                <a:blip r:embed="rId7"/>
                <a:stretch>
                  <a:fillRect l="-5063" r="-569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F47494-CE7B-246E-A992-71BED63DBA5E}"/>
                  </a:ext>
                </a:extLst>
              </p:cNvPr>
              <p:cNvSpPr txBox="1"/>
              <p:nvPr/>
            </p:nvSpPr>
            <p:spPr>
              <a:xfrm>
                <a:off x="8218892" y="3114356"/>
                <a:ext cx="14875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вектор світла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F47494-CE7B-246E-A992-71BED63DB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92" y="3114356"/>
                <a:ext cx="1487587" cy="276999"/>
              </a:xfrm>
              <a:prstGeom prst="rect">
                <a:avLst/>
              </a:prstGeom>
              <a:blipFill>
                <a:blip r:embed="rId8"/>
                <a:stretch>
                  <a:fillRect l="-3279" r="-3689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03C1062E-4420-2FFF-2191-8DF72DBFE725}"/>
              </a:ext>
            </a:extLst>
          </p:cNvPr>
          <p:cNvSpPr/>
          <p:nvPr/>
        </p:nvSpPr>
        <p:spPr>
          <a:xfrm>
            <a:off x="7869341" y="4302621"/>
            <a:ext cx="383051" cy="87571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9357E0-5835-5C7A-A7DB-03FBF6B6F9CC}"/>
                  </a:ext>
                </a:extLst>
              </p:cNvPr>
              <p:cNvSpPr txBox="1"/>
              <p:nvPr/>
            </p:nvSpPr>
            <p:spPr>
              <a:xfrm>
                <a:off x="8078931" y="3993151"/>
                <a:ext cx="192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9357E0-5835-5C7A-A7DB-03FBF6B6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931" y="3993151"/>
                <a:ext cx="192167" cy="276999"/>
              </a:xfrm>
              <a:prstGeom prst="rect">
                <a:avLst/>
              </a:prstGeom>
              <a:blipFill>
                <a:blip r:embed="rId9"/>
                <a:stretch>
                  <a:fillRect l="-25000" r="-21875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F2FEE8F3-BCDF-BADD-ACB3-8D4CC7B34EF7}"/>
              </a:ext>
            </a:extLst>
          </p:cNvPr>
          <p:cNvSpPr/>
          <p:nvPr/>
        </p:nvSpPr>
        <p:spPr>
          <a:xfrm flipH="1">
            <a:off x="9316895" y="4436775"/>
            <a:ext cx="284009" cy="37761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E44378-DF7D-0610-1847-F48DA2EE2847}"/>
                  </a:ext>
                </a:extLst>
              </p:cNvPr>
              <p:cNvSpPr txBox="1"/>
              <p:nvPr/>
            </p:nvSpPr>
            <p:spPr>
              <a:xfrm>
                <a:off x="9094639" y="4318093"/>
                <a:ext cx="192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E44378-DF7D-0610-1847-F48DA2EE2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639" y="4318093"/>
                <a:ext cx="192167" cy="276999"/>
              </a:xfrm>
              <a:prstGeom prst="rect">
                <a:avLst/>
              </a:prstGeom>
              <a:blipFill>
                <a:blip r:embed="rId10"/>
                <a:stretch>
                  <a:fillRect l="-29032" r="-2258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F92B9F-9B9E-0E44-683C-EFD63DD86BE2}"/>
              </a:ext>
            </a:extLst>
          </p:cNvPr>
          <p:cNvCxnSpPr/>
          <p:nvPr/>
        </p:nvCxnSpPr>
        <p:spPr>
          <a:xfrm>
            <a:off x="8554061" y="3867956"/>
            <a:ext cx="1165538" cy="746976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D9D583-EA24-E62B-82F2-9F6E78AA1659}"/>
              </a:ext>
            </a:extLst>
          </p:cNvPr>
          <p:cNvCxnSpPr>
            <a:cxnSpLocks/>
          </p:cNvCxnSpPr>
          <p:nvPr/>
        </p:nvCxnSpPr>
        <p:spPr>
          <a:xfrm flipV="1">
            <a:off x="8063629" y="3429000"/>
            <a:ext cx="799744" cy="117519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8C5DA8-BD59-AA71-F090-DF529A26DE55}"/>
                  </a:ext>
                </a:extLst>
              </p:cNvPr>
              <p:cNvSpPr txBox="1"/>
              <p:nvPr/>
            </p:nvSpPr>
            <p:spPr>
              <a:xfrm>
                <a:off x="8091395" y="5601207"/>
                <a:ext cx="12488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=90°−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8C5DA8-BD59-AA71-F090-DF529A26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395" y="5601207"/>
                <a:ext cx="1248868" cy="276999"/>
              </a:xfrm>
              <a:prstGeom prst="rect">
                <a:avLst/>
              </a:prstGeom>
              <a:blipFill>
                <a:blip r:embed="rId11"/>
                <a:stretch>
                  <a:fillRect l="-3415" r="-29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E0211F-A244-D22B-B0B3-CB166F532CC5}"/>
              </a:ext>
            </a:extLst>
          </p:cNvPr>
          <p:cNvCxnSpPr/>
          <p:nvPr/>
        </p:nvCxnSpPr>
        <p:spPr>
          <a:xfrm flipV="1">
            <a:off x="8039773" y="2966887"/>
            <a:ext cx="0" cy="1654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705C4C-D1B7-7C37-4757-7AEBAA508A3B}"/>
              </a:ext>
            </a:extLst>
          </p:cNvPr>
          <p:cNvCxnSpPr>
            <a:cxnSpLocks/>
          </p:cNvCxnSpPr>
          <p:nvPr/>
        </p:nvCxnSpPr>
        <p:spPr>
          <a:xfrm>
            <a:off x="7643933" y="4621229"/>
            <a:ext cx="33105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8B9503-A379-D868-76F4-FD9736E19524}"/>
                  </a:ext>
                </a:extLst>
              </p:cNvPr>
              <p:cNvSpPr txBox="1"/>
              <p:nvPr/>
            </p:nvSpPr>
            <p:spPr>
              <a:xfrm>
                <a:off x="5136928" y="3247812"/>
                <a:ext cx="2150269" cy="522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прилеглий</m:t>
                          </m:r>
                        </m:num>
                        <m:den>
                          <m:r>
                            <a:rPr lang="uk-U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гіпотез</m:t>
                          </m:r>
                        </m:den>
                      </m:f>
                    </m:oMath>
                  </m:oMathPara>
                </a14:m>
                <a:endParaRPr lang="uk-UA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8B9503-A379-D868-76F4-FD9736E19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928" y="3247812"/>
                <a:ext cx="2150269" cy="522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BE944C-9DD9-FD1B-7E99-D93C97BD0D47}"/>
                  </a:ext>
                </a:extLst>
              </p:cNvPr>
              <p:cNvSpPr txBox="1"/>
              <p:nvPr/>
            </p:nvSpPr>
            <p:spPr>
              <a:xfrm>
                <a:off x="5129815" y="3962414"/>
                <a:ext cx="1141210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uk-UA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BE944C-9DD9-FD1B-7E99-D93C97BD0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15" y="3962414"/>
                <a:ext cx="1141210" cy="4743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BA98A8-1830-CF8B-085F-C028292394F9}"/>
                  </a:ext>
                </a:extLst>
              </p:cNvPr>
              <p:cNvSpPr txBox="1"/>
              <p:nvPr/>
            </p:nvSpPr>
            <p:spPr>
              <a:xfrm>
                <a:off x="5129815" y="4575477"/>
                <a:ext cx="1486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uk-UA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BA98A8-1830-CF8B-085F-C02829239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15" y="4575477"/>
                <a:ext cx="1486111" cy="276999"/>
              </a:xfrm>
              <a:prstGeom prst="rect">
                <a:avLst/>
              </a:prstGeom>
              <a:blipFill>
                <a:blip r:embed="rId14"/>
                <a:stretch>
                  <a:fillRect l="-3292" r="-16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A7B45A51-96B6-0DD2-B2D1-EAA8012E3E0C}"/>
              </a:ext>
            </a:extLst>
          </p:cNvPr>
          <p:cNvSpPr/>
          <p:nvPr/>
        </p:nvSpPr>
        <p:spPr>
          <a:xfrm>
            <a:off x="9039787" y="4351452"/>
            <a:ext cx="270305" cy="2868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85ADFD-BF74-81E1-3431-76C8B1684035}"/>
              </a:ext>
            </a:extLst>
          </p:cNvPr>
          <p:cNvCxnSpPr/>
          <p:nvPr/>
        </p:nvCxnSpPr>
        <p:spPr>
          <a:xfrm>
            <a:off x="5481742" y="2756059"/>
            <a:ext cx="17386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2ADF9F-AD5D-A248-6B7D-BD2D5AD09D76}"/>
              </a:ext>
            </a:extLst>
          </p:cNvPr>
          <p:cNvCxnSpPr>
            <a:cxnSpLocks/>
          </p:cNvCxnSpPr>
          <p:nvPr/>
        </p:nvCxnSpPr>
        <p:spPr>
          <a:xfrm>
            <a:off x="7220390" y="1885337"/>
            <a:ext cx="0" cy="8707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4FB2C-DE71-F6DE-3E85-0E50E99C796D}"/>
              </a:ext>
            </a:extLst>
          </p:cNvPr>
          <p:cNvCxnSpPr>
            <a:cxnSpLocks/>
          </p:cNvCxnSpPr>
          <p:nvPr/>
        </p:nvCxnSpPr>
        <p:spPr>
          <a:xfrm flipH="1">
            <a:off x="5481742" y="1885337"/>
            <a:ext cx="1738648" cy="8707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3E693B-1D21-10AB-FCB1-5E2000BB6878}"/>
              </a:ext>
            </a:extLst>
          </p:cNvPr>
          <p:cNvCxnSpPr>
            <a:cxnSpLocks/>
          </p:cNvCxnSpPr>
          <p:nvPr/>
        </p:nvCxnSpPr>
        <p:spPr>
          <a:xfrm>
            <a:off x="7093835" y="2627290"/>
            <a:ext cx="1265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226F02-4BE5-B823-DF0C-353DB69F83A0}"/>
              </a:ext>
            </a:extLst>
          </p:cNvPr>
          <p:cNvCxnSpPr>
            <a:cxnSpLocks/>
          </p:cNvCxnSpPr>
          <p:nvPr/>
        </p:nvCxnSpPr>
        <p:spPr>
          <a:xfrm>
            <a:off x="7093835" y="2627290"/>
            <a:ext cx="0" cy="123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80DF6EAA-242D-2D6E-E17C-6AE86E648C91}"/>
              </a:ext>
            </a:extLst>
          </p:cNvPr>
          <p:cNvSpPr/>
          <p:nvPr/>
        </p:nvSpPr>
        <p:spPr>
          <a:xfrm>
            <a:off x="5044210" y="2330687"/>
            <a:ext cx="920003" cy="832928"/>
          </a:xfrm>
          <a:prstGeom prst="pie">
            <a:avLst>
              <a:gd name="adj1" fmla="val 19985876"/>
              <a:gd name="adj2" fmla="val 2159902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FFC6CC-FC61-D5CB-8024-8AF01604AB42}"/>
                  </a:ext>
                </a:extLst>
              </p:cNvPr>
              <p:cNvSpPr txBox="1"/>
              <p:nvPr/>
            </p:nvSpPr>
            <p:spPr>
              <a:xfrm>
                <a:off x="5994683" y="2436961"/>
                <a:ext cx="192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FFC6CC-FC61-D5CB-8024-8AF01604A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683" y="2436961"/>
                <a:ext cx="192167" cy="276999"/>
              </a:xfrm>
              <a:prstGeom prst="rect">
                <a:avLst/>
              </a:prstGeom>
              <a:blipFill>
                <a:blip r:embed="rId15"/>
                <a:stretch>
                  <a:fillRect l="-25000" r="-218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9F0CE33-8BB2-8347-F63B-36F8DD13297F}"/>
                  </a:ext>
                </a:extLst>
              </p:cNvPr>
              <p:cNvSpPr txBox="1"/>
              <p:nvPr/>
            </p:nvSpPr>
            <p:spPr>
              <a:xfrm>
                <a:off x="6192031" y="2000413"/>
                <a:ext cx="194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9F0CE33-8BB2-8347-F63B-36F8DD13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31" y="2000413"/>
                <a:ext cx="194219" cy="276999"/>
              </a:xfrm>
              <a:prstGeom prst="rect">
                <a:avLst/>
              </a:prstGeom>
              <a:blipFill>
                <a:blip r:embed="rId16"/>
                <a:stretch>
                  <a:fillRect l="-28125" r="-2187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6777C0-EA62-9946-7F6F-CC86159475EF}"/>
                  </a:ext>
                </a:extLst>
              </p:cNvPr>
              <p:cNvSpPr txBox="1"/>
              <p:nvPr/>
            </p:nvSpPr>
            <p:spPr>
              <a:xfrm>
                <a:off x="6317301" y="2790215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6777C0-EA62-9946-7F6F-CC8615947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301" y="2790215"/>
                <a:ext cx="198003" cy="276999"/>
              </a:xfrm>
              <a:prstGeom prst="rect">
                <a:avLst/>
              </a:prstGeom>
              <a:blipFill>
                <a:blip r:embed="rId17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23308080-BF95-E252-209E-017AAA510A2D}"/>
              </a:ext>
            </a:extLst>
          </p:cNvPr>
          <p:cNvSpPr/>
          <p:nvPr/>
        </p:nvSpPr>
        <p:spPr>
          <a:xfrm>
            <a:off x="6283019" y="2811575"/>
            <a:ext cx="274652" cy="27699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FAB17A3-6527-F8AB-3B5D-8F553EF474ED}"/>
              </a:ext>
            </a:extLst>
          </p:cNvPr>
          <p:cNvSpPr/>
          <p:nvPr/>
        </p:nvSpPr>
        <p:spPr>
          <a:xfrm>
            <a:off x="6144491" y="2010784"/>
            <a:ext cx="274652" cy="27699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41D00B-B3D3-CD8B-1A6D-1F0AC67020B7}"/>
              </a:ext>
            </a:extLst>
          </p:cNvPr>
          <p:cNvSpPr/>
          <p:nvPr/>
        </p:nvSpPr>
        <p:spPr>
          <a:xfrm>
            <a:off x="5044211" y="4483944"/>
            <a:ext cx="1677242" cy="5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7" grpId="0" animBg="1"/>
      <p:bldP spid="35" grpId="0" animBg="1"/>
      <p:bldP spid="36" grpId="0"/>
      <p:bldP spid="37" grpId="0"/>
      <p:bldP spid="39" grpId="0"/>
      <p:bldP spid="40" grpId="0" animBg="1"/>
      <p:bldP spid="43" grpId="0" animBg="1"/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618801" cy="4351337"/>
          </a:xfrm>
        </p:spPr>
        <p:txBody>
          <a:bodyPr>
            <a:normAutofit/>
          </a:bodyPr>
          <a:lstStyle/>
          <a:p>
            <a:r>
              <a:rPr lang="uk-UA" dirty="0"/>
              <a:t>Що ми знаємо</a:t>
            </a:r>
            <a:r>
              <a:rPr lang="en-US" dirty="0"/>
              <a:t>:</a:t>
            </a:r>
          </a:p>
          <a:p>
            <a:pPr lvl="1"/>
            <a:r>
              <a:rPr lang="uk-UA" dirty="0"/>
              <a:t>На скільки менша ширина променя порівняно з площею перетину</a:t>
            </a:r>
          </a:p>
          <a:p>
            <a:pPr lvl="1"/>
            <a:r>
              <a:rPr lang="uk-UA" dirty="0"/>
              <a:t>Кількість енергії в промені перед перетинанням (це просто його колір)</a:t>
            </a:r>
          </a:p>
          <a:p>
            <a:pPr lvl="1"/>
            <a:r>
              <a:rPr lang="uk-UA" dirty="0"/>
              <a:t>Енергія світла рівномірно падає на поверхню об</a:t>
            </a:r>
            <a:r>
              <a:rPr lang="en-US" dirty="0"/>
              <a:t>’</a:t>
            </a:r>
            <a:r>
              <a:rPr lang="uk-UA" dirty="0"/>
              <a:t>єкта</a:t>
            </a:r>
            <a:endParaRPr lang="en-US" dirty="0"/>
          </a:p>
          <a:p>
            <a:r>
              <a:rPr lang="uk-UA" dirty="0"/>
              <a:t>Якщо енергія світла не змінюється, а ширина променя збільшується, то інтенсивність ширшого променя менша на ту саму кількість, на яку збільшилася площа</a:t>
            </a:r>
          </a:p>
          <a:p>
            <a:r>
              <a:rPr lang="uk-UA" dirty="0"/>
              <a:t>На цьому принципі, отримуємо кінцеву формулу для дифузного відбиття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4D250D-7F7A-FFF5-EBFC-A24CB6917FAE}"/>
              </a:ext>
            </a:extLst>
          </p:cNvPr>
          <p:cNvSpPr/>
          <p:nvPr/>
        </p:nvSpPr>
        <p:spPr>
          <a:xfrm>
            <a:off x="7245829" y="564113"/>
            <a:ext cx="609595" cy="1506827"/>
          </a:xfrm>
          <a:prstGeom prst="rect">
            <a:avLst/>
          </a:prstGeom>
          <a:solidFill>
            <a:srgbClr val="F6791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4A2400-7AD8-D0C9-2C4B-CDBE7D02E4CE}"/>
              </a:ext>
            </a:extLst>
          </p:cNvPr>
          <p:cNvCxnSpPr/>
          <p:nvPr/>
        </p:nvCxnSpPr>
        <p:spPr>
          <a:xfrm>
            <a:off x="7245829" y="564113"/>
            <a:ext cx="0" cy="1551904"/>
          </a:xfrm>
          <a:prstGeom prst="straightConnector1">
            <a:avLst/>
          </a:prstGeom>
          <a:ln w="3810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E81DE8-8DCB-7AE1-6A90-463215FA7B11}"/>
              </a:ext>
            </a:extLst>
          </p:cNvPr>
          <p:cNvCxnSpPr/>
          <p:nvPr/>
        </p:nvCxnSpPr>
        <p:spPr>
          <a:xfrm>
            <a:off x="7855429" y="564113"/>
            <a:ext cx="0" cy="1551904"/>
          </a:xfrm>
          <a:prstGeom prst="straightConnector1">
            <a:avLst/>
          </a:prstGeom>
          <a:ln w="3810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227E2-CBBE-447E-5A54-08D11FA09C6C}"/>
              </a:ext>
            </a:extLst>
          </p:cNvPr>
          <p:cNvCxnSpPr>
            <a:cxnSpLocks/>
          </p:cNvCxnSpPr>
          <p:nvPr/>
        </p:nvCxnSpPr>
        <p:spPr>
          <a:xfrm>
            <a:off x="7245829" y="564113"/>
            <a:ext cx="609600" cy="0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FF78F0F-654B-FB4D-4AE8-520A478F0B16}"/>
              </a:ext>
            </a:extLst>
          </p:cNvPr>
          <p:cNvSpPr txBox="1"/>
          <p:nvPr/>
        </p:nvSpPr>
        <p:spPr>
          <a:xfrm>
            <a:off x="7125623" y="2328524"/>
            <a:ext cx="850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Один піксель</a:t>
            </a:r>
            <a:endParaRPr lang="en-US" sz="1600" dirty="0">
              <a:latin typeface="YouTube Sans"/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1B56A49F-20C2-B093-5D10-9206AD72909F}"/>
              </a:ext>
            </a:extLst>
          </p:cNvPr>
          <p:cNvSpPr/>
          <p:nvPr/>
        </p:nvSpPr>
        <p:spPr>
          <a:xfrm rot="5400000">
            <a:off x="7461545" y="1983240"/>
            <a:ext cx="178162" cy="60959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1853F9-B8BF-3C6A-7540-F88AAC26DFF5}"/>
                  </a:ext>
                </a:extLst>
              </p:cNvPr>
              <p:cNvSpPr txBox="1"/>
              <p:nvPr/>
            </p:nvSpPr>
            <p:spPr>
              <a:xfrm>
                <a:off x="7469147" y="1795271"/>
                <a:ext cx="1595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1853F9-B8BF-3C6A-7540-F88AAC26D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47" y="1795271"/>
                <a:ext cx="159594" cy="276999"/>
              </a:xfrm>
              <a:prstGeom prst="rect">
                <a:avLst/>
              </a:prstGeom>
              <a:blipFill>
                <a:blip r:embed="rId2"/>
                <a:stretch>
                  <a:fillRect l="-30769" r="-2692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31E8E-2108-0848-D352-ED15FD74E9D1}"/>
              </a:ext>
            </a:extLst>
          </p:cNvPr>
          <p:cNvCxnSpPr/>
          <p:nvPr/>
        </p:nvCxnSpPr>
        <p:spPr>
          <a:xfrm>
            <a:off x="7245828" y="2116017"/>
            <a:ext cx="6095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0E03B5-182F-5AC2-B911-9193AAAA43F4}"/>
              </a:ext>
            </a:extLst>
          </p:cNvPr>
          <p:cNvCxnSpPr>
            <a:cxnSpLocks/>
          </p:cNvCxnSpPr>
          <p:nvPr/>
        </p:nvCxnSpPr>
        <p:spPr>
          <a:xfrm>
            <a:off x="7845896" y="2084281"/>
            <a:ext cx="1" cy="1270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634EEB-33F3-584C-BE9F-DDC68FA11175}"/>
              </a:ext>
            </a:extLst>
          </p:cNvPr>
          <p:cNvCxnSpPr>
            <a:cxnSpLocks/>
          </p:cNvCxnSpPr>
          <p:nvPr/>
        </p:nvCxnSpPr>
        <p:spPr>
          <a:xfrm>
            <a:off x="7252757" y="2082748"/>
            <a:ext cx="1" cy="1270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542C6A-9507-D92B-6F70-CF1F1DDE608C}"/>
                  </a:ext>
                </a:extLst>
              </p:cNvPr>
              <p:cNvSpPr txBox="1"/>
              <p:nvPr/>
            </p:nvSpPr>
            <p:spPr>
              <a:xfrm>
                <a:off x="7117106" y="3800670"/>
                <a:ext cx="4736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𝑂𝑢𝑡𝐷𝑖𝑓𝑓𝑢𝑠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𝑅𝑒𝑓𝑙𝑒𝑐𝑡𝑒𝑑𝐶𝑜𝑙𝑜𝑟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542C6A-9507-D92B-6F70-CF1F1DDE6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106" y="3800670"/>
                <a:ext cx="4736361" cy="276999"/>
              </a:xfrm>
              <a:prstGeom prst="rect">
                <a:avLst/>
              </a:prstGeom>
              <a:blipFill>
                <a:blip r:embed="rId3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13E666-5129-5DB6-7ED1-E1DD4A8A0110}"/>
                  </a:ext>
                </a:extLst>
              </p:cNvPr>
              <p:cNvSpPr txBox="1"/>
              <p:nvPr/>
            </p:nvSpPr>
            <p:spPr>
              <a:xfrm>
                <a:off x="7167372" y="3116313"/>
                <a:ext cx="308732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𝑊𝑖𝑑𝑡h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𝑅𝑎𝑦𝑊𝑖𝑑𝑡h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𝐼𝑛𝑡𝑒𝑟𝑠𝑒𝑐𝑡𝑖𝑜𝑛𝑊𝑖𝑑𝑡h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13E666-5129-5DB6-7ED1-E1DD4A8A0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372" y="3116313"/>
                <a:ext cx="3087320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26B5335-4554-ABF8-E98E-445124E4D730}"/>
              </a:ext>
            </a:extLst>
          </p:cNvPr>
          <p:cNvSpPr/>
          <p:nvPr/>
        </p:nvSpPr>
        <p:spPr>
          <a:xfrm>
            <a:off x="8506277" y="1304327"/>
            <a:ext cx="2299581" cy="823865"/>
          </a:xfrm>
          <a:custGeom>
            <a:avLst/>
            <a:gdLst>
              <a:gd name="connsiteX0" fmla="*/ 0 w 2299581"/>
              <a:gd name="connsiteY0" fmla="*/ 823865 h 823865"/>
              <a:gd name="connsiteX1" fmla="*/ 1122630 w 2299581"/>
              <a:gd name="connsiteY1" fmla="*/ 823865 h 823865"/>
              <a:gd name="connsiteX2" fmla="*/ 2299581 w 2299581"/>
              <a:gd name="connsiteY2" fmla="*/ 371192 h 823865"/>
              <a:gd name="connsiteX3" fmla="*/ 2163779 w 2299581"/>
              <a:gd name="connsiteY3" fmla="*/ 0 h 823865"/>
              <a:gd name="connsiteX4" fmla="*/ 0 w 2299581"/>
              <a:gd name="connsiteY4" fmla="*/ 823865 h 82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9581" h="823865">
                <a:moveTo>
                  <a:pt x="0" y="823865"/>
                </a:moveTo>
                <a:lnTo>
                  <a:pt x="1122630" y="823865"/>
                </a:lnTo>
                <a:lnTo>
                  <a:pt x="2299581" y="371192"/>
                </a:lnTo>
                <a:lnTo>
                  <a:pt x="2163779" y="0"/>
                </a:lnTo>
                <a:lnTo>
                  <a:pt x="0" y="823865"/>
                </a:lnTo>
                <a:close/>
              </a:path>
            </a:pathLst>
          </a:custGeom>
          <a:gradFill flip="none" rotWithShape="1">
            <a:gsLst>
              <a:gs pos="0">
                <a:srgbClr val="F67912">
                  <a:tint val="66000"/>
                  <a:satMod val="160000"/>
                  <a:alpha val="50000"/>
                </a:srgbClr>
              </a:gs>
              <a:gs pos="50000">
                <a:srgbClr val="F67912">
                  <a:tint val="44500"/>
                  <a:satMod val="160000"/>
                </a:srgbClr>
              </a:gs>
              <a:gs pos="100000">
                <a:srgbClr val="F67912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73728F9-3396-6E26-0741-65D9AC5AACE0}"/>
              </a:ext>
            </a:extLst>
          </p:cNvPr>
          <p:cNvCxnSpPr>
            <a:cxnSpLocks/>
          </p:cNvCxnSpPr>
          <p:nvPr/>
        </p:nvCxnSpPr>
        <p:spPr>
          <a:xfrm flipH="1">
            <a:off x="8512251" y="1322097"/>
            <a:ext cx="2141619" cy="793920"/>
          </a:xfrm>
          <a:prstGeom prst="straightConnector1">
            <a:avLst/>
          </a:prstGeom>
          <a:ln w="3810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42C013-61EE-CB44-BBC5-E5F95FEE1203}"/>
              </a:ext>
            </a:extLst>
          </p:cNvPr>
          <p:cNvSpPr txBox="1"/>
          <p:nvPr/>
        </p:nvSpPr>
        <p:spPr>
          <a:xfrm>
            <a:off x="8649625" y="2328524"/>
            <a:ext cx="850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Два пікселі</a:t>
            </a:r>
            <a:endParaRPr lang="en-US" sz="1600" dirty="0">
              <a:latin typeface="YouTube Sans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56A5153D-6338-E8BB-F4AD-EA87F0AF1885}"/>
              </a:ext>
            </a:extLst>
          </p:cNvPr>
          <p:cNvSpPr/>
          <p:nvPr/>
        </p:nvSpPr>
        <p:spPr>
          <a:xfrm rot="5400000">
            <a:off x="8984468" y="1723578"/>
            <a:ext cx="178162" cy="112689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72FFB1-3431-0D44-FDC7-AFDE3B204B04}"/>
                  </a:ext>
                </a:extLst>
              </p:cNvPr>
              <p:cNvSpPr txBox="1"/>
              <p:nvPr/>
            </p:nvSpPr>
            <p:spPr>
              <a:xfrm>
                <a:off x="8591002" y="1765302"/>
                <a:ext cx="401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72FFB1-3431-0D44-FDC7-AFDE3B204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002" y="1765302"/>
                <a:ext cx="401648" cy="276999"/>
              </a:xfrm>
              <a:prstGeom prst="rect">
                <a:avLst/>
              </a:prstGeom>
              <a:blipFill>
                <a:blip r:embed="rId5"/>
                <a:stretch>
                  <a:fillRect l="-10606" r="-1363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B52403-BC6B-6E5F-9F17-A9C682DEBAA1}"/>
              </a:ext>
            </a:extLst>
          </p:cNvPr>
          <p:cNvCxnSpPr>
            <a:cxnSpLocks/>
          </p:cNvCxnSpPr>
          <p:nvPr/>
        </p:nvCxnSpPr>
        <p:spPr>
          <a:xfrm>
            <a:off x="8510099" y="2116017"/>
            <a:ext cx="11269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B285AA1-DC29-E81D-D044-97E74E743485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8510099" y="2070940"/>
            <a:ext cx="1" cy="1270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6D5F267-24D5-9E51-12F6-145E929B3ECD}"/>
              </a:ext>
            </a:extLst>
          </p:cNvPr>
          <p:cNvCxnSpPr>
            <a:cxnSpLocks/>
          </p:cNvCxnSpPr>
          <p:nvPr/>
        </p:nvCxnSpPr>
        <p:spPr>
          <a:xfrm>
            <a:off x="9071400" y="2086361"/>
            <a:ext cx="1" cy="1270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46734F-0022-54B4-ACDA-9BF3ED4046A5}"/>
                  </a:ext>
                </a:extLst>
              </p:cNvPr>
              <p:cNvSpPr txBox="1"/>
              <p:nvPr/>
            </p:nvSpPr>
            <p:spPr>
              <a:xfrm>
                <a:off x="9153380" y="1763666"/>
                <a:ext cx="401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46734F-0022-54B4-ACDA-9BF3ED40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380" y="1763666"/>
                <a:ext cx="401648" cy="276999"/>
              </a:xfrm>
              <a:prstGeom prst="rect">
                <a:avLst/>
              </a:prstGeom>
              <a:blipFill>
                <a:blip r:embed="rId6"/>
                <a:stretch>
                  <a:fillRect l="-12308" r="-1384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940A51E-7550-7D03-0E35-3183B0E28702}"/>
              </a:ext>
            </a:extLst>
          </p:cNvPr>
          <p:cNvCxnSpPr>
            <a:cxnSpLocks/>
          </p:cNvCxnSpPr>
          <p:nvPr/>
        </p:nvCxnSpPr>
        <p:spPr>
          <a:xfrm flipH="1">
            <a:off x="9643503" y="1664679"/>
            <a:ext cx="1171097" cy="446767"/>
          </a:xfrm>
          <a:prstGeom prst="straightConnector1">
            <a:avLst/>
          </a:prstGeom>
          <a:ln w="38100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22E4E44-5F46-12CA-2F13-DC6AEFAB1AEE}"/>
              </a:ext>
            </a:extLst>
          </p:cNvPr>
          <p:cNvCxnSpPr>
            <a:cxnSpLocks/>
          </p:cNvCxnSpPr>
          <p:nvPr/>
        </p:nvCxnSpPr>
        <p:spPr>
          <a:xfrm>
            <a:off x="10668071" y="1304418"/>
            <a:ext cx="154226" cy="373796"/>
          </a:xfrm>
          <a:prstGeom prst="line">
            <a:avLst/>
          </a:prstGeom>
          <a:ln w="38100">
            <a:solidFill>
              <a:srgbClr val="F67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0C3BAB2-5FB1-3D3E-FAD7-E484126EDFF0}"/>
                  </a:ext>
                </a:extLst>
              </p:cNvPr>
              <p:cNvSpPr txBox="1"/>
              <p:nvPr/>
            </p:nvSpPr>
            <p:spPr>
              <a:xfrm>
                <a:off x="10791089" y="1253706"/>
                <a:ext cx="1595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0C3BAB2-5FB1-3D3E-FAD7-E484126ED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89" y="1253706"/>
                <a:ext cx="159594" cy="276999"/>
              </a:xfrm>
              <a:prstGeom prst="rect">
                <a:avLst/>
              </a:prstGeom>
              <a:blipFill>
                <a:blip r:embed="rId7"/>
                <a:stretch>
                  <a:fillRect l="-30769" r="-2692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8075A0-478C-A54B-DB75-CFF929543EA3}"/>
              </a:ext>
            </a:extLst>
          </p:cNvPr>
          <p:cNvCxnSpPr>
            <a:cxnSpLocks/>
          </p:cNvCxnSpPr>
          <p:nvPr/>
        </p:nvCxnSpPr>
        <p:spPr>
          <a:xfrm>
            <a:off x="9629272" y="2077367"/>
            <a:ext cx="1" cy="1270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04BBBFF-EB72-C23B-7060-02B27252EA9A}"/>
              </a:ext>
            </a:extLst>
          </p:cNvPr>
          <p:cNvSpPr/>
          <p:nvPr/>
        </p:nvSpPr>
        <p:spPr>
          <a:xfrm>
            <a:off x="1765425" y="3116313"/>
            <a:ext cx="4680641" cy="3964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39788A-019A-3CD1-4655-A4A3A569DEDE}"/>
              </a:ext>
            </a:extLst>
          </p:cNvPr>
          <p:cNvSpPr/>
          <p:nvPr/>
        </p:nvSpPr>
        <p:spPr>
          <a:xfrm>
            <a:off x="7167372" y="3720974"/>
            <a:ext cx="4686095" cy="44676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8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/>
      <p:bldP spid="35" grpId="0" animBg="1"/>
      <p:bldP spid="8" grpId="0"/>
      <p:bldP spid="38" grpId="0"/>
      <p:bldP spid="41" grpId="0"/>
      <p:bldP spid="55" grpId="0" animBg="1"/>
      <p:bldP spid="57" grpId="0"/>
      <p:bldP spid="58" grpId="0" animBg="1"/>
      <p:bldP spid="59" grpId="0"/>
      <p:bldP spid="63" grpId="0"/>
      <p:bldP spid="76" grpId="0"/>
      <p:bldP spid="78" grpId="0" animBg="1"/>
      <p:bldP spid="78" grpId="1" animBg="1"/>
      <p:bldP spid="7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618801" cy="4351337"/>
          </a:xfrm>
        </p:spPr>
        <p:txBody>
          <a:bodyPr>
            <a:normAutofit/>
          </a:bodyPr>
          <a:lstStyle/>
          <a:p>
            <a:r>
              <a:rPr lang="uk-UA" dirty="0"/>
              <a:t>Що ми знаємо</a:t>
            </a:r>
            <a:r>
              <a:rPr lang="en-US" dirty="0"/>
              <a:t>:</a:t>
            </a:r>
          </a:p>
          <a:p>
            <a:pPr lvl="1"/>
            <a:r>
              <a:rPr lang="uk-UA" dirty="0"/>
              <a:t>На скільки менша ширина променя порівняно з площею перетину</a:t>
            </a:r>
          </a:p>
          <a:p>
            <a:pPr lvl="1"/>
            <a:r>
              <a:rPr lang="uk-UA" dirty="0"/>
              <a:t>Кількість енергії в промені перед перетинанням (це просто його колір)</a:t>
            </a:r>
          </a:p>
          <a:p>
            <a:pPr lvl="1"/>
            <a:r>
              <a:rPr lang="uk-UA" dirty="0"/>
              <a:t>Енергія світла рівномірно падає на поверхню об</a:t>
            </a:r>
            <a:r>
              <a:rPr lang="en-US" dirty="0"/>
              <a:t>’</a:t>
            </a:r>
            <a:r>
              <a:rPr lang="uk-UA" dirty="0"/>
              <a:t>єкта</a:t>
            </a:r>
            <a:endParaRPr lang="en-US" dirty="0"/>
          </a:p>
          <a:p>
            <a:r>
              <a:rPr lang="uk-UA" dirty="0"/>
              <a:t>Якщо енергія світла не змінюється, а ширина променя збільшується, то інтенсивність ширшого променя менша на ту саму кількість, на яку збільшилася площа</a:t>
            </a:r>
          </a:p>
          <a:p>
            <a:r>
              <a:rPr lang="uk-UA" dirty="0"/>
              <a:t>На цьому принципі, отримуємо кінцеву формулу для дифузного відбиття</a:t>
            </a:r>
          </a:p>
          <a:p>
            <a:pPr lvl="1"/>
            <a:r>
              <a:rPr lang="uk-UA" dirty="0"/>
              <a:t>Іноді цю формулу називають </a:t>
            </a:r>
            <a:r>
              <a:rPr lang="uk-UA" b="1" dirty="0"/>
              <a:t>закон косинусів Ламберта</a:t>
            </a:r>
            <a:r>
              <a:rPr lang="en-US" b="1" dirty="0"/>
              <a:t>/Lamberts cosine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7D694C-23E2-A742-A77E-FFE8A35D4D01}"/>
                  </a:ext>
                </a:extLst>
              </p:cNvPr>
              <p:cNvSpPr txBox="1"/>
              <p:nvPr/>
            </p:nvSpPr>
            <p:spPr>
              <a:xfrm>
                <a:off x="7166938" y="4379023"/>
                <a:ext cx="4478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𝑂𝑢𝑡𝐷𝑖𝑓𝑓𝑢𝑠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𝑅𝑒𝑓𝑙𝑒𝑐𝑡𝑒𝑑𝐶𝑜𝑙𝑜𝑟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7D694C-23E2-A742-A77E-FFE8A35D4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38" y="4379023"/>
                <a:ext cx="4478918" cy="276999"/>
              </a:xfrm>
              <a:prstGeom prst="rect">
                <a:avLst/>
              </a:prstGeom>
              <a:blipFill>
                <a:blip r:embed="rId2"/>
                <a:stretch>
                  <a:fillRect l="-1226" r="-1362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2159F49-8D7F-D235-182D-F98C9D60DA20}"/>
              </a:ext>
            </a:extLst>
          </p:cNvPr>
          <p:cNvSpPr/>
          <p:nvPr/>
        </p:nvSpPr>
        <p:spPr>
          <a:xfrm>
            <a:off x="7166937" y="4304862"/>
            <a:ext cx="4478917" cy="471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CF119-44F0-A1DC-2E9C-8F3778FC86C9}"/>
                  </a:ext>
                </a:extLst>
              </p:cNvPr>
              <p:cNvSpPr txBox="1"/>
              <p:nvPr/>
            </p:nvSpPr>
            <p:spPr>
              <a:xfrm>
                <a:off x="7166945" y="3640951"/>
                <a:ext cx="1287212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𝑊𝑖𝑑𝑡h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CF119-44F0-A1DC-2E9C-8F3778FC8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45" y="3640951"/>
                <a:ext cx="1287212" cy="4743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0FB28C-4D2A-FCD8-9A18-0940351BAB1B}"/>
                  </a:ext>
                </a:extLst>
              </p:cNvPr>
              <p:cNvSpPr txBox="1"/>
              <p:nvPr/>
            </p:nvSpPr>
            <p:spPr>
              <a:xfrm>
                <a:off x="7166937" y="3188215"/>
                <a:ext cx="1486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uk-UA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0FB28C-4D2A-FCD8-9A18-0940351BA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37" y="3188215"/>
                <a:ext cx="1486112" cy="276999"/>
              </a:xfrm>
              <a:prstGeom prst="rect">
                <a:avLst/>
              </a:prstGeom>
              <a:blipFill>
                <a:blip r:embed="rId4"/>
                <a:stretch>
                  <a:fillRect l="-1646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9FD77E-4323-522E-531F-C2B529B78EBE}"/>
                  </a:ext>
                </a:extLst>
              </p:cNvPr>
              <p:cNvSpPr txBox="1"/>
              <p:nvPr/>
            </p:nvSpPr>
            <p:spPr>
              <a:xfrm>
                <a:off x="8513970" y="3580826"/>
                <a:ext cx="128811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9FD77E-4323-522E-531F-C2B529B7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970" y="3580826"/>
                <a:ext cx="1288110" cy="537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F410F-BFD3-F16B-8F8B-CC4E1C1DA691}"/>
                  </a:ext>
                </a:extLst>
              </p:cNvPr>
              <p:cNvSpPr txBox="1"/>
              <p:nvPr/>
            </p:nvSpPr>
            <p:spPr>
              <a:xfrm>
                <a:off x="9817591" y="3733960"/>
                <a:ext cx="9439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F410F-BFD3-F16B-8F8B-CC4E1C1DA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591" y="3733960"/>
                <a:ext cx="943976" cy="276999"/>
              </a:xfrm>
              <a:prstGeom prst="rect">
                <a:avLst/>
              </a:prstGeom>
              <a:blipFill>
                <a:blip r:embed="rId6"/>
                <a:stretch>
                  <a:fillRect l="-1290" r="-774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542C6A-9507-D92B-6F70-CF1F1DDE608C}"/>
                  </a:ext>
                </a:extLst>
              </p:cNvPr>
              <p:cNvSpPr txBox="1"/>
              <p:nvPr/>
            </p:nvSpPr>
            <p:spPr>
              <a:xfrm>
                <a:off x="7089945" y="1637843"/>
                <a:ext cx="4736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𝑂𝑢𝑡𝐷𝑖𝑓𝑓𝑢𝑠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𝑅𝑒𝑓𝑙𝑒𝑐𝑡𝑒𝑑𝐶𝑜𝑙𝑜𝑟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𝑊𝑖𝑑𝑡h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542C6A-9507-D92B-6F70-CF1F1DDE6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945" y="1637843"/>
                <a:ext cx="4736361" cy="276999"/>
              </a:xfrm>
              <a:prstGeom prst="rect">
                <a:avLst/>
              </a:prstGeom>
              <a:blipFill>
                <a:blip r:embed="rId7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00743882-22DB-1A12-504B-F3E7CE509302}"/>
              </a:ext>
            </a:extLst>
          </p:cNvPr>
          <p:cNvSpPr/>
          <p:nvPr/>
        </p:nvSpPr>
        <p:spPr>
          <a:xfrm>
            <a:off x="7166937" y="3188215"/>
            <a:ext cx="223044" cy="3143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2C4662-5DD3-B62B-3B53-C231541BF1F9}"/>
              </a:ext>
            </a:extLst>
          </p:cNvPr>
          <p:cNvSpPr/>
          <p:nvPr/>
        </p:nvSpPr>
        <p:spPr>
          <a:xfrm>
            <a:off x="8230560" y="3565488"/>
            <a:ext cx="223044" cy="3143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13E666-5129-5DB6-7ED1-E1DD4A8A0110}"/>
                  </a:ext>
                </a:extLst>
              </p:cNvPr>
              <p:cNvSpPr txBox="1"/>
              <p:nvPr/>
            </p:nvSpPr>
            <p:spPr>
              <a:xfrm>
                <a:off x="7166938" y="897694"/>
                <a:ext cx="308732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𝑊𝑖𝑑𝑡h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𝑅𝑎𝑦𝑊𝑖𝑑𝑡h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𝐼𝑛𝑡𝑒𝑟𝑠𝑒𝑐𝑡𝑖𝑜𝑛𝑊𝑖𝑑𝑡h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13E666-5129-5DB6-7ED1-E1DD4A8A0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38" y="897694"/>
                <a:ext cx="3087320" cy="5259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DC7C7419-D390-331F-00A8-01CB6710C475}"/>
              </a:ext>
            </a:extLst>
          </p:cNvPr>
          <p:cNvSpPr/>
          <p:nvPr/>
        </p:nvSpPr>
        <p:spPr>
          <a:xfrm>
            <a:off x="7166937" y="3644852"/>
            <a:ext cx="859534" cy="4711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41A9D9-B3CD-E3D3-CF21-A9F0F0E99117}"/>
              </a:ext>
            </a:extLst>
          </p:cNvPr>
          <p:cNvSpPr/>
          <p:nvPr/>
        </p:nvSpPr>
        <p:spPr>
          <a:xfrm>
            <a:off x="9817591" y="3658646"/>
            <a:ext cx="993099" cy="4711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987E12-1159-10A8-A0EE-EFF3F28CBB91}"/>
              </a:ext>
            </a:extLst>
          </p:cNvPr>
          <p:cNvSpPr/>
          <p:nvPr/>
        </p:nvSpPr>
        <p:spPr>
          <a:xfrm>
            <a:off x="10833207" y="1539798"/>
            <a:ext cx="993099" cy="4711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3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7" grpId="0" animBg="1"/>
      <p:bldP spid="4" grpId="0"/>
      <p:bldP spid="6" grpId="0"/>
      <p:bldP spid="7" grpId="0"/>
      <p:bldP spid="39" grpId="0" animBg="1"/>
      <p:bldP spid="39" grpId="1" animBg="1"/>
      <p:bldP spid="40" grpId="0" animBg="1"/>
      <p:bldP spid="40" grpId="1" animBg="1"/>
      <p:bldP spid="42" grpId="0" animBg="1"/>
      <p:bldP spid="43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6E3F-4B53-6CA0-CB6B-46F3F2B2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36CFA-5B9C-3CFA-23EF-27C79A2C1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727110" cy="4351337"/>
              </a:xfrm>
            </p:spPr>
            <p:txBody>
              <a:bodyPr/>
              <a:lstStyle/>
              <a:p>
                <a:r>
                  <a:rPr lang="uk-UA" dirty="0"/>
                  <a:t>І ось ми отримали формулу для дифузного відбиття світла!</a:t>
                </a:r>
                <a:endParaRPr lang="en-US" dirty="0"/>
              </a:p>
              <a:p>
                <a:r>
                  <a:rPr lang="uk-UA" dirty="0"/>
                  <a:t>Одне спрощення, яке можемо внести, є заміна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 формулою </a:t>
                </a:r>
                <a14:m>
                  <m:oMath xmlns:m="http://schemas.openxmlformats.org/officeDocument/2006/math">
                    <m:r>
                      <a:rPr lang="uk-UA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нормаль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uk-U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ВекторСвітла</m:t>
                    </m:r>
                    <m:r>
                      <a:rPr lang="uk-U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uk-UA" dirty="0"/>
              </a:p>
              <a:p>
                <a:pPr lvl="1"/>
                <a:r>
                  <a:rPr lang="uk-UA" dirty="0"/>
                  <a:t>Пам</a:t>
                </a:r>
                <a:r>
                  <a:rPr lang="en-US" dirty="0"/>
                  <a:t>’</a:t>
                </a:r>
                <a:r>
                  <a:rPr lang="uk-UA" dirty="0"/>
                  <a:t>ятайте, напрямок світла йде від поверхні до джерела світла, а не навпаки</a:t>
                </a:r>
                <a:endParaRPr lang="en-US" dirty="0"/>
              </a:p>
              <a:p>
                <a:r>
                  <a:rPr lang="uk-UA" dirty="0"/>
                  <a:t>Таким чином, кінцева формула використовує лише нормаль та напрямок світла, і нам не потрібно обчислювати дотичного та бідотичного вектори</a:t>
                </a:r>
                <a:endParaRPr lang="en-US" dirty="0"/>
              </a:p>
              <a:p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36CFA-5B9C-3CFA-23EF-27C79A2C1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727110" cy="4351337"/>
              </a:xfrm>
              <a:blipFill>
                <a:blip r:embed="rId2"/>
                <a:stretch>
                  <a:fillRect l="-213" t="-980" r="-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520A26-059F-34DB-6A9F-38470BED63E6}"/>
                  </a:ext>
                </a:extLst>
              </p:cNvPr>
              <p:cNvSpPr txBox="1"/>
              <p:nvPr/>
            </p:nvSpPr>
            <p:spPr>
              <a:xfrm>
                <a:off x="7257245" y="3354947"/>
                <a:ext cx="1996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520A26-059F-34DB-6A9F-38470BED6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245" y="3354947"/>
                <a:ext cx="1996509" cy="276999"/>
              </a:xfrm>
              <a:prstGeom prst="rect">
                <a:avLst/>
              </a:prstGeom>
              <a:blipFill>
                <a:blip r:embed="rId3"/>
                <a:stretch>
                  <a:fillRect l="-1220" r="-3659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E7509B-94D9-8903-0C45-CDB535B77339}"/>
                  </a:ext>
                </a:extLst>
              </p:cNvPr>
              <p:cNvSpPr txBox="1"/>
              <p:nvPr/>
            </p:nvSpPr>
            <p:spPr>
              <a:xfrm>
                <a:off x="7257244" y="3750104"/>
                <a:ext cx="2579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Н</m:t>
                      </m:r>
                      <m:r>
                        <a:rPr lang="uk-U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ормаль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uk-U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ВекторСвітла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E7509B-94D9-8903-0C45-CDB535B77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244" y="3750104"/>
                <a:ext cx="2579231" cy="276999"/>
              </a:xfrm>
              <a:prstGeom prst="rect">
                <a:avLst/>
              </a:prstGeom>
              <a:blipFill>
                <a:blip r:embed="rId4"/>
                <a:stretch>
                  <a:fillRect l="-1415" r="-259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ACF9CB-1D3A-DE03-7CE4-52CA9E49EFFB}"/>
                  </a:ext>
                </a:extLst>
              </p:cNvPr>
              <p:cNvSpPr txBox="1"/>
              <p:nvPr/>
            </p:nvSpPr>
            <p:spPr>
              <a:xfrm>
                <a:off x="7189380" y="4119505"/>
                <a:ext cx="3642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Нормаль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uk-U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ВекторСвітла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ACF9CB-1D3A-DE03-7CE4-52CA9E49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80" y="4119505"/>
                <a:ext cx="3642023" cy="276999"/>
              </a:xfrm>
              <a:prstGeom prst="rect">
                <a:avLst/>
              </a:prstGeom>
              <a:blipFill>
                <a:blip r:embed="rId5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5ECEDD-1EB5-5DE7-278B-A6BC94F8A90A}"/>
                  </a:ext>
                </a:extLst>
              </p:cNvPr>
              <p:cNvSpPr txBox="1"/>
              <p:nvPr/>
            </p:nvSpPr>
            <p:spPr>
              <a:xfrm>
                <a:off x="7682247" y="433129"/>
                <a:ext cx="977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Нормаль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5ECEDD-1EB5-5DE7-278B-A6BC94F8A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47" y="433129"/>
                <a:ext cx="977832" cy="276999"/>
              </a:xfrm>
              <a:prstGeom prst="rect">
                <a:avLst/>
              </a:prstGeom>
              <a:blipFill>
                <a:blip r:embed="rId6"/>
                <a:stretch>
                  <a:fillRect l="-4969" r="-559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4EF071-E416-EFCB-F5FE-8520D2B275AB}"/>
                  </a:ext>
                </a:extLst>
              </p:cNvPr>
              <p:cNvSpPr txBox="1"/>
              <p:nvPr/>
            </p:nvSpPr>
            <p:spPr>
              <a:xfrm>
                <a:off x="8295757" y="851781"/>
                <a:ext cx="1485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ВекторСвітла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4EF071-E416-EFCB-F5FE-8520D2B27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757" y="851781"/>
                <a:ext cx="1485984" cy="276999"/>
              </a:xfrm>
              <a:prstGeom prst="rect">
                <a:avLst/>
              </a:prstGeom>
              <a:blipFill>
                <a:blip r:embed="rId7"/>
                <a:stretch>
                  <a:fillRect l="-3279" r="-2869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69382755-0A08-5F48-83CC-C11964D8F661}"/>
              </a:ext>
            </a:extLst>
          </p:cNvPr>
          <p:cNvSpPr/>
          <p:nvPr/>
        </p:nvSpPr>
        <p:spPr>
          <a:xfrm>
            <a:off x="7946206" y="2040046"/>
            <a:ext cx="383051" cy="87571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29DEC4-2667-C6ED-BB91-16FEA8170517}"/>
                  </a:ext>
                </a:extLst>
              </p:cNvPr>
              <p:cNvSpPr txBox="1"/>
              <p:nvPr/>
            </p:nvSpPr>
            <p:spPr>
              <a:xfrm>
                <a:off x="8155796" y="1730576"/>
                <a:ext cx="192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29DEC4-2667-C6ED-BB91-16FEA8170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796" y="1730576"/>
                <a:ext cx="192167" cy="276999"/>
              </a:xfrm>
              <a:prstGeom prst="rect">
                <a:avLst/>
              </a:prstGeom>
              <a:blipFill>
                <a:blip r:embed="rId9"/>
                <a:stretch>
                  <a:fillRect l="-29032" r="-225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6A7D0D-C8E4-3FAD-ABED-74DCC842B0C2}"/>
              </a:ext>
            </a:extLst>
          </p:cNvPr>
          <p:cNvCxnSpPr>
            <a:cxnSpLocks/>
          </p:cNvCxnSpPr>
          <p:nvPr/>
        </p:nvCxnSpPr>
        <p:spPr>
          <a:xfrm flipV="1">
            <a:off x="8140494" y="1166425"/>
            <a:ext cx="799744" cy="117519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6BE553B-004D-FED3-66B2-754378F8E762}"/>
                  </a:ext>
                </a:extLst>
              </p:cNvPr>
              <p:cNvSpPr txBox="1"/>
              <p:nvPr/>
            </p:nvSpPr>
            <p:spPr>
              <a:xfrm>
                <a:off x="9932848" y="3752559"/>
                <a:ext cx="163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uk-U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uk-U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6BE553B-004D-FED3-66B2-754378F8E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848" y="3752559"/>
                <a:ext cx="1630062" cy="276999"/>
              </a:xfrm>
              <a:prstGeom prst="rect">
                <a:avLst/>
              </a:prstGeom>
              <a:blipFill>
                <a:blip r:embed="rId10"/>
                <a:stretch>
                  <a:fillRect l="-746" r="-410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2781F5-E61D-1DB8-0207-A50BDB6215B1}"/>
              </a:ext>
            </a:extLst>
          </p:cNvPr>
          <p:cNvCxnSpPr/>
          <p:nvPr/>
        </p:nvCxnSpPr>
        <p:spPr>
          <a:xfrm flipV="1">
            <a:off x="8116638" y="704312"/>
            <a:ext cx="0" cy="1654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0D22DCB-6247-0F7B-5723-C149F2CFC5C0}"/>
              </a:ext>
            </a:extLst>
          </p:cNvPr>
          <p:cNvCxnSpPr>
            <a:cxnSpLocks/>
          </p:cNvCxnSpPr>
          <p:nvPr/>
        </p:nvCxnSpPr>
        <p:spPr>
          <a:xfrm>
            <a:off x="8116638" y="2358654"/>
            <a:ext cx="149162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artial Circle 51">
            <a:extLst>
              <a:ext uri="{FF2B5EF4-FFF2-40B4-BE49-F238E27FC236}">
                <a16:creationId xmlns:a16="http://schemas.microsoft.com/office/drawing/2014/main" id="{7076CF5E-442B-B5E0-C576-D962A6BAD3A7}"/>
              </a:ext>
            </a:extLst>
          </p:cNvPr>
          <p:cNvSpPr/>
          <p:nvPr/>
        </p:nvSpPr>
        <p:spPr>
          <a:xfrm>
            <a:off x="7850184" y="2046829"/>
            <a:ext cx="495732" cy="637360"/>
          </a:xfrm>
          <a:prstGeom prst="pie">
            <a:avLst>
              <a:gd name="adj1" fmla="val 7415788"/>
              <a:gd name="adj2" fmla="val 1620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44FD453-7582-C914-2968-1FAD78116BB8}"/>
              </a:ext>
            </a:extLst>
          </p:cNvPr>
          <p:cNvCxnSpPr>
            <a:cxnSpLocks/>
          </p:cNvCxnSpPr>
          <p:nvPr/>
        </p:nvCxnSpPr>
        <p:spPr>
          <a:xfrm flipH="1">
            <a:off x="7495504" y="2361438"/>
            <a:ext cx="621064" cy="90110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DED88B4-231E-6F7B-0785-8E18CC324004}"/>
                  </a:ext>
                </a:extLst>
              </p:cNvPr>
              <p:cNvSpPr txBox="1"/>
              <p:nvPr/>
            </p:nvSpPr>
            <p:spPr>
              <a:xfrm>
                <a:off x="7657921" y="2038237"/>
                <a:ext cx="192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DED88B4-231E-6F7B-0785-8E18CC324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921" y="2038237"/>
                <a:ext cx="192167" cy="276999"/>
              </a:xfrm>
              <a:prstGeom prst="rect">
                <a:avLst/>
              </a:prstGeom>
              <a:blipFill>
                <a:blip r:embed="rId11"/>
                <a:stretch>
                  <a:fillRect l="-25000" r="-2187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56E43-D670-17F7-F229-BD3214C45888}"/>
                  </a:ext>
                </a:extLst>
              </p:cNvPr>
              <p:cNvSpPr txBox="1"/>
              <p:nvPr/>
            </p:nvSpPr>
            <p:spPr>
              <a:xfrm>
                <a:off x="2813250" y="5182827"/>
                <a:ext cx="4478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𝑂𝑢𝑡𝐷𝑖𝑓𝑓𝑢𝑠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𝑅𝑒𝑓𝑙𝑒𝑐𝑡𝑒𝑑𝐶𝑜𝑙𝑜𝑟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56E43-D670-17F7-F229-BD3214C45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250" y="5182827"/>
                <a:ext cx="4478918" cy="276999"/>
              </a:xfrm>
              <a:prstGeom prst="rect">
                <a:avLst/>
              </a:prstGeom>
              <a:blipFill>
                <a:blip r:embed="rId12"/>
                <a:stretch>
                  <a:fillRect l="-1224" r="-122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E628E-2549-25FE-38B6-A02041F003C5}"/>
                  </a:ext>
                </a:extLst>
              </p:cNvPr>
              <p:cNvSpPr txBox="1"/>
              <p:nvPr/>
            </p:nvSpPr>
            <p:spPr>
              <a:xfrm>
                <a:off x="2747747" y="5668241"/>
                <a:ext cx="6470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𝑂𝑢𝑡𝐷𝑖𝑓𝑓𝑢𝑠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𝑅𝑒𝑓𝑙𝑒𝑐𝑡𝑒𝑑𝐶𝑜𝑙𝑜𝑟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∗Нормаль∙ВекторСвітла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E628E-2549-25FE-38B6-A02041F00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47" y="5668241"/>
                <a:ext cx="6470233" cy="276999"/>
              </a:xfrm>
              <a:prstGeom prst="rect">
                <a:avLst/>
              </a:prstGeom>
              <a:blipFill>
                <a:blip r:embed="rId1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EB9547C6-2E71-96E2-005C-671C14D90E03}"/>
              </a:ext>
            </a:extLst>
          </p:cNvPr>
          <p:cNvSpPr/>
          <p:nvPr/>
        </p:nvSpPr>
        <p:spPr>
          <a:xfrm>
            <a:off x="2813249" y="5544353"/>
            <a:ext cx="6483111" cy="4876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33" grpId="1"/>
      <p:bldP spid="34" grpId="1"/>
      <p:bldP spid="35" grpId="1" animBg="1"/>
      <p:bldP spid="35" grpId="2" animBg="1"/>
      <p:bldP spid="35" grpId="3" animBg="1"/>
      <p:bldP spid="36" grpId="1"/>
      <p:bldP spid="36" grpId="2"/>
      <p:bldP spid="36" grpId="3"/>
      <p:bldP spid="45" grpId="0"/>
      <p:bldP spid="52" grpId="0" animBg="1"/>
      <p:bldP spid="52" grpId="1" animBg="1"/>
      <p:bldP spid="54" grpId="0"/>
      <p:bldP spid="54" grpId="1"/>
      <p:bldP spid="56" grpId="0"/>
      <p:bldP spid="57" grpId="0"/>
      <p:bldP spid="5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4DE1-0333-2078-5CC7-359BB12F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8C6088-BC7B-B204-B5E0-8E830C5BE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1352" y="1159815"/>
            <a:ext cx="4965783" cy="120049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A36AA6-6310-5401-745C-C0BBB34BD472}"/>
              </a:ext>
            </a:extLst>
          </p:cNvPr>
          <p:cNvCxnSpPr>
            <a:cxnSpLocks/>
          </p:cNvCxnSpPr>
          <p:nvPr/>
        </p:nvCxnSpPr>
        <p:spPr>
          <a:xfrm>
            <a:off x="1545808" y="4224081"/>
            <a:ext cx="13821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n 6">
            <a:extLst>
              <a:ext uri="{FF2B5EF4-FFF2-40B4-BE49-F238E27FC236}">
                <a16:creationId xmlns:a16="http://schemas.microsoft.com/office/drawing/2014/main" id="{D48EBD15-7137-C04E-EBBA-9A899F2BE714}"/>
              </a:ext>
            </a:extLst>
          </p:cNvPr>
          <p:cNvSpPr/>
          <p:nvPr/>
        </p:nvSpPr>
        <p:spPr>
          <a:xfrm>
            <a:off x="1968668" y="2610523"/>
            <a:ext cx="536408" cy="501848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A023ED-D4E1-BD6B-4A7C-AABAF6DF4EAE}"/>
              </a:ext>
            </a:extLst>
          </p:cNvPr>
          <p:cNvCxnSpPr/>
          <p:nvPr/>
        </p:nvCxnSpPr>
        <p:spPr>
          <a:xfrm flipV="1">
            <a:off x="2236871" y="3489155"/>
            <a:ext cx="0" cy="7349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9C9F55-0C62-A19B-2FDD-F312ABCD0D90}"/>
              </a:ext>
            </a:extLst>
          </p:cNvPr>
          <p:cNvCxnSpPr>
            <a:cxnSpLocks/>
          </p:cNvCxnSpPr>
          <p:nvPr/>
        </p:nvCxnSpPr>
        <p:spPr>
          <a:xfrm flipV="1">
            <a:off x="2236872" y="3112371"/>
            <a:ext cx="0" cy="111170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244A87-0E85-FE2E-D977-02C7CCCDF331}"/>
                  </a:ext>
                </a:extLst>
              </p:cNvPr>
              <p:cNvSpPr txBox="1"/>
              <p:nvPr/>
            </p:nvSpPr>
            <p:spPr>
              <a:xfrm>
                <a:off x="2335227" y="3878343"/>
                <a:ext cx="7168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244A87-0E85-FE2E-D977-02C7CCCD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227" y="3878343"/>
                <a:ext cx="716863" cy="276999"/>
              </a:xfrm>
              <a:prstGeom prst="rect">
                <a:avLst/>
              </a:prstGeom>
              <a:blipFill>
                <a:blip r:embed="rId4"/>
                <a:stretch>
                  <a:fillRect l="-5932" r="-678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DD50B037-E5ED-83CA-ACB3-36352CB6E754}"/>
              </a:ext>
            </a:extLst>
          </p:cNvPr>
          <p:cNvSpPr/>
          <p:nvPr/>
        </p:nvSpPr>
        <p:spPr>
          <a:xfrm>
            <a:off x="9165525" y="1529763"/>
            <a:ext cx="168442" cy="16844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6640CBD-C5D4-7753-3F73-A4D395425901}"/>
              </a:ext>
            </a:extLst>
          </p:cNvPr>
          <p:cNvSpPr/>
          <p:nvPr/>
        </p:nvSpPr>
        <p:spPr>
          <a:xfrm>
            <a:off x="8891523" y="1420752"/>
            <a:ext cx="168442" cy="16844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un 26">
            <a:extLst>
              <a:ext uri="{FF2B5EF4-FFF2-40B4-BE49-F238E27FC236}">
                <a16:creationId xmlns:a16="http://schemas.microsoft.com/office/drawing/2014/main" id="{8BDC1D37-E58C-9CEB-7762-AD07EE5F3042}"/>
              </a:ext>
            </a:extLst>
          </p:cNvPr>
          <p:cNvSpPr/>
          <p:nvPr/>
        </p:nvSpPr>
        <p:spPr>
          <a:xfrm>
            <a:off x="4931825" y="2848807"/>
            <a:ext cx="536408" cy="501848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1A943A-1E14-9BC4-C82D-254DA9A6DE3A}"/>
              </a:ext>
            </a:extLst>
          </p:cNvPr>
          <p:cNvCxnSpPr>
            <a:cxnSpLocks/>
          </p:cNvCxnSpPr>
          <p:nvPr/>
        </p:nvCxnSpPr>
        <p:spPr>
          <a:xfrm>
            <a:off x="5816147" y="4224073"/>
            <a:ext cx="13821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n 37">
            <a:extLst>
              <a:ext uri="{FF2B5EF4-FFF2-40B4-BE49-F238E27FC236}">
                <a16:creationId xmlns:a16="http://schemas.microsoft.com/office/drawing/2014/main" id="{4D96309F-A576-3363-0DA7-76EE419EA04E}"/>
              </a:ext>
            </a:extLst>
          </p:cNvPr>
          <p:cNvSpPr/>
          <p:nvPr/>
        </p:nvSpPr>
        <p:spPr>
          <a:xfrm>
            <a:off x="7860764" y="3973141"/>
            <a:ext cx="536408" cy="501848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E60DA0-458D-8382-D30B-44CEA0A43435}"/>
              </a:ext>
            </a:extLst>
          </p:cNvPr>
          <p:cNvCxnSpPr/>
          <p:nvPr/>
        </p:nvCxnSpPr>
        <p:spPr>
          <a:xfrm flipV="1">
            <a:off x="6507210" y="3489147"/>
            <a:ext cx="0" cy="7349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98A3E4-0E35-C817-2923-5D46311DA07C}"/>
                  </a:ext>
                </a:extLst>
              </p:cNvPr>
              <p:cNvSpPr txBox="1"/>
              <p:nvPr/>
            </p:nvSpPr>
            <p:spPr>
              <a:xfrm>
                <a:off x="6822095" y="3889275"/>
                <a:ext cx="845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98A3E4-0E35-C817-2923-5D46311DA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095" y="3889275"/>
                <a:ext cx="845103" cy="276999"/>
              </a:xfrm>
              <a:prstGeom prst="rect">
                <a:avLst/>
              </a:prstGeom>
              <a:blipFill>
                <a:blip r:embed="rId6"/>
                <a:stretch>
                  <a:fillRect l="-5036" r="-57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193A0B84-2309-A79A-B603-1390602BFFCE}"/>
              </a:ext>
            </a:extLst>
          </p:cNvPr>
          <p:cNvSpPr/>
          <p:nvPr/>
        </p:nvSpPr>
        <p:spPr>
          <a:xfrm>
            <a:off x="6513226" y="4027774"/>
            <a:ext cx="193564" cy="2067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0FFE37-F944-7C21-E363-0D7AFA63AF6A}"/>
              </a:ext>
            </a:extLst>
          </p:cNvPr>
          <p:cNvCxnSpPr>
            <a:cxnSpLocks/>
          </p:cNvCxnSpPr>
          <p:nvPr/>
        </p:nvCxnSpPr>
        <p:spPr>
          <a:xfrm>
            <a:off x="6507210" y="4224065"/>
            <a:ext cx="1353554" cy="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A8E13BD3-E389-2E86-6519-9361DC16112D}"/>
              </a:ext>
            </a:extLst>
          </p:cNvPr>
          <p:cNvSpPr/>
          <p:nvPr/>
        </p:nvSpPr>
        <p:spPr>
          <a:xfrm>
            <a:off x="9390317" y="1733714"/>
            <a:ext cx="168442" cy="16844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n 47">
            <a:extLst>
              <a:ext uri="{FF2B5EF4-FFF2-40B4-BE49-F238E27FC236}">
                <a16:creationId xmlns:a16="http://schemas.microsoft.com/office/drawing/2014/main" id="{C0A7EDD9-F183-3DF2-074B-E4591BDC0918}"/>
              </a:ext>
            </a:extLst>
          </p:cNvPr>
          <p:cNvSpPr/>
          <p:nvPr/>
        </p:nvSpPr>
        <p:spPr>
          <a:xfrm>
            <a:off x="10143484" y="4632209"/>
            <a:ext cx="536408" cy="501848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4B27A3-EB47-DDDE-31E3-10C441671199}"/>
                  </a:ext>
                </a:extLst>
              </p:cNvPr>
              <p:cNvSpPr txBox="1"/>
              <p:nvPr/>
            </p:nvSpPr>
            <p:spPr>
              <a:xfrm>
                <a:off x="9803452" y="3886840"/>
                <a:ext cx="973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=135°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4B27A3-EB47-DDDE-31E3-10C441671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452" y="3886840"/>
                <a:ext cx="973343" cy="276999"/>
              </a:xfrm>
              <a:prstGeom prst="rect">
                <a:avLst/>
              </a:prstGeom>
              <a:blipFill>
                <a:blip r:embed="rId7"/>
                <a:stretch>
                  <a:fillRect l="-4375" r="-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7ED37DAE-4D9A-7C53-A09E-61074EB7FC52}"/>
              </a:ext>
            </a:extLst>
          </p:cNvPr>
          <p:cNvSpPr/>
          <p:nvPr/>
        </p:nvSpPr>
        <p:spPr>
          <a:xfrm>
            <a:off x="9589203" y="1932754"/>
            <a:ext cx="168442" cy="16844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794E5E-57DE-6A2B-7BE0-0E0F33FD6A23}"/>
              </a:ext>
            </a:extLst>
          </p:cNvPr>
          <p:cNvSpPr/>
          <p:nvPr/>
        </p:nvSpPr>
        <p:spPr>
          <a:xfrm>
            <a:off x="9420349" y="1797520"/>
            <a:ext cx="985781" cy="4983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F3980DB-E431-AD3C-3081-79EA47C1798B}"/>
              </a:ext>
            </a:extLst>
          </p:cNvPr>
          <p:cNvSpPr/>
          <p:nvPr/>
        </p:nvSpPr>
        <p:spPr>
          <a:xfrm>
            <a:off x="7530122" y="1797520"/>
            <a:ext cx="1038999" cy="4983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tial Circle 3">
            <a:extLst>
              <a:ext uri="{FF2B5EF4-FFF2-40B4-BE49-F238E27FC236}">
                <a16:creationId xmlns:a16="http://schemas.microsoft.com/office/drawing/2014/main" id="{148826C5-5E61-58F9-C788-BF4CA4D6A283}"/>
              </a:ext>
            </a:extLst>
          </p:cNvPr>
          <p:cNvSpPr/>
          <p:nvPr/>
        </p:nvSpPr>
        <p:spPr>
          <a:xfrm>
            <a:off x="3955768" y="3956488"/>
            <a:ext cx="384514" cy="464844"/>
          </a:xfrm>
          <a:prstGeom prst="pie">
            <a:avLst>
              <a:gd name="adj1" fmla="val 16178655"/>
              <a:gd name="adj2" fmla="val 188747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062DB1-CF15-40A3-E291-613C89A16DFD}"/>
              </a:ext>
            </a:extLst>
          </p:cNvPr>
          <p:cNvCxnSpPr>
            <a:cxnSpLocks/>
          </p:cNvCxnSpPr>
          <p:nvPr/>
        </p:nvCxnSpPr>
        <p:spPr>
          <a:xfrm flipV="1">
            <a:off x="4127132" y="3272586"/>
            <a:ext cx="884322" cy="95148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94488A-0DC7-DD3F-DC50-1E07EFF9DA6F}"/>
              </a:ext>
            </a:extLst>
          </p:cNvPr>
          <p:cNvCxnSpPr>
            <a:cxnSpLocks/>
          </p:cNvCxnSpPr>
          <p:nvPr/>
        </p:nvCxnSpPr>
        <p:spPr>
          <a:xfrm>
            <a:off x="3436069" y="4224081"/>
            <a:ext cx="13821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2A12D-2A58-F0CF-E787-AC054F39A4B5}"/>
              </a:ext>
            </a:extLst>
          </p:cNvPr>
          <p:cNvCxnSpPr/>
          <p:nvPr/>
        </p:nvCxnSpPr>
        <p:spPr>
          <a:xfrm flipV="1">
            <a:off x="4127132" y="3489155"/>
            <a:ext cx="0" cy="7349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1F6D8BD3-1ADC-A1EF-950B-D4811B9FEDD7}"/>
              </a:ext>
            </a:extLst>
          </p:cNvPr>
          <p:cNvSpPr/>
          <p:nvPr/>
        </p:nvSpPr>
        <p:spPr>
          <a:xfrm>
            <a:off x="9345095" y="3986283"/>
            <a:ext cx="384514" cy="464844"/>
          </a:xfrm>
          <a:prstGeom prst="pie">
            <a:avLst>
              <a:gd name="adj1" fmla="val 16178655"/>
              <a:gd name="adj2" fmla="val 218284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F9C307-70AE-899B-DDFF-91BC1444AE1D}"/>
              </a:ext>
            </a:extLst>
          </p:cNvPr>
          <p:cNvCxnSpPr>
            <a:cxnSpLocks/>
          </p:cNvCxnSpPr>
          <p:nvPr/>
        </p:nvCxnSpPr>
        <p:spPr>
          <a:xfrm>
            <a:off x="9530472" y="4218038"/>
            <a:ext cx="691063" cy="480836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ACDD16-1635-A1F3-FCAC-7926DC156B33}"/>
              </a:ext>
            </a:extLst>
          </p:cNvPr>
          <p:cNvCxnSpPr>
            <a:cxnSpLocks/>
          </p:cNvCxnSpPr>
          <p:nvPr/>
        </p:nvCxnSpPr>
        <p:spPr>
          <a:xfrm>
            <a:off x="8839409" y="4218046"/>
            <a:ext cx="13821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8020A0-444C-BE81-BFA7-47DCA1473C69}"/>
              </a:ext>
            </a:extLst>
          </p:cNvPr>
          <p:cNvCxnSpPr/>
          <p:nvPr/>
        </p:nvCxnSpPr>
        <p:spPr>
          <a:xfrm flipV="1">
            <a:off x="9530472" y="3483120"/>
            <a:ext cx="0" cy="7349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6C4C46-F162-6F02-96A4-772C3834418C}"/>
              </a:ext>
            </a:extLst>
          </p:cNvPr>
          <p:cNvSpPr txBox="1"/>
          <p:nvPr/>
        </p:nvSpPr>
        <p:spPr>
          <a:xfrm>
            <a:off x="5885645" y="4698874"/>
            <a:ext cx="3725829" cy="1077218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Тут, кут вказує на те, що світло знаходиться заду півкулею на поверхні об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єкта, тому ми не хочемо освітлювати поверхню у таких ситуаціях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74E26B-579D-A1BA-8569-5C62334ED10D}"/>
                  </a:ext>
                </a:extLst>
              </p:cNvPr>
              <p:cNvSpPr txBox="1"/>
              <p:nvPr/>
            </p:nvSpPr>
            <p:spPr>
              <a:xfrm>
                <a:off x="5908036" y="5999977"/>
                <a:ext cx="3521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Нормаль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ВекторСвітла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74E26B-579D-A1BA-8569-5C62334ED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36" y="5999977"/>
                <a:ext cx="3521220" cy="276999"/>
              </a:xfrm>
              <a:prstGeom prst="rect">
                <a:avLst/>
              </a:prstGeom>
              <a:blipFill>
                <a:blip r:embed="rId8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Partial Circle 31">
            <a:extLst>
              <a:ext uri="{FF2B5EF4-FFF2-40B4-BE49-F238E27FC236}">
                <a16:creationId xmlns:a16="http://schemas.microsoft.com/office/drawing/2014/main" id="{C7A4CB03-ED48-3C3A-A72E-7F108D2D3C67}"/>
              </a:ext>
            </a:extLst>
          </p:cNvPr>
          <p:cNvSpPr/>
          <p:nvPr/>
        </p:nvSpPr>
        <p:spPr>
          <a:xfrm rot="5400000">
            <a:off x="8904326" y="3667671"/>
            <a:ext cx="1252289" cy="1124529"/>
          </a:xfrm>
          <a:prstGeom prst="pie">
            <a:avLst>
              <a:gd name="adj1" fmla="val 5400000"/>
              <a:gd name="adj2" fmla="val 16200000"/>
            </a:avLst>
          </a:prstGeom>
          <a:solidFill>
            <a:srgbClr val="FFC0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42BA16-0B9C-1A9A-5938-8B7DDAD88D1D}"/>
                  </a:ext>
                </a:extLst>
              </p:cNvPr>
              <p:cNvSpPr txBox="1"/>
              <p:nvPr/>
            </p:nvSpPr>
            <p:spPr>
              <a:xfrm>
                <a:off x="1666243" y="4320560"/>
                <a:ext cx="11440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42BA16-0B9C-1A9A-5938-8B7DDAD88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43" y="4320560"/>
                <a:ext cx="1144096" cy="276999"/>
              </a:xfrm>
              <a:prstGeom prst="rect">
                <a:avLst/>
              </a:prstGeom>
              <a:blipFill>
                <a:blip r:embed="rId9"/>
                <a:stretch>
                  <a:fillRect l="-2128" r="-425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6BA8EA-E855-2F92-181F-6A92C5D103DC}"/>
                  </a:ext>
                </a:extLst>
              </p:cNvPr>
              <p:cNvSpPr txBox="1"/>
              <p:nvPr/>
            </p:nvSpPr>
            <p:spPr>
              <a:xfrm>
                <a:off x="4185960" y="3686746"/>
                <a:ext cx="845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=45°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6BA8EA-E855-2F92-181F-6A92C5D1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0" y="3686746"/>
                <a:ext cx="845103" cy="276999"/>
              </a:xfrm>
              <a:prstGeom prst="rect">
                <a:avLst/>
              </a:prstGeom>
              <a:blipFill>
                <a:blip r:embed="rId10"/>
                <a:stretch>
                  <a:fillRect l="-5797" r="-65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1562A9-3F0F-8647-9536-B09DC4D0541B}"/>
                  </a:ext>
                </a:extLst>
              </p:cNvPr>
              <p:cNvSpPr txBox="1"/>
              <p:nvPr/>
            </p:nvSpPr>
            <p:spPr>
              <a:xfrm>
                <a:off x="3451690" y="4320560"/>
                <a:ext cx="1350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~0.71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1562A9-3F0F-8647-9536-B09DC4D05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90" y="4320560"/>
                <a:ext cx="1350883" cy="276999"/>
              </a:xfrm>
              <a:prstGeom prst="rect">
                <a:avLst/>
              </a:prstGeom>
              <a:blipFill>
                <a:blip r:embed="rId11"/>
                <a:stretch>
                  <a:fillRect l="-1802" r="-360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75C644-ACD2-EB3F-F7A2-487AA7D7B9F1}"/>
                  </a:ext>
                </a:extLst>
              </p:cNvPr>
              <p:cNvSpPr txBox="1"/>
              <p:nvPr/>
            </p:nvSpPr>
            <p:spPr>
              <a:xfrm>
                <a:off x="5998312" y="4263121"/>
                <a:ext cx="11440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75C644-ACD2-EB3F-F7A2-487AA7D7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312" y="4263121"/>
                <a:ext cx="1144096" cy="276999"/>
              </a:xfrm>
              <a:prstGeom prst="rect">
                <a:avLst/>
              </a:prstGeom>
              <a:blipFill>
                <a:blip r:embed="rId12"/>
                <a:stretch>
                  <a:fillRect l="-2128" r="-372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C25C29-B2CB-C05D-D907-FBCAA18FF450}"/>
                  </a:ext>
                </a:extLst>
              </p:cNvPr>
              <p:cNvSpPr txBox="1"/>
              <p:nvPr/>
            </p:nvSpPr>
            <p:spPr>
              <a:xfrm>
                <a:off x="8920823" y="1805403"/>
                <a:ext cx="1282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C25C29-B2CB-C05D-D907-FBCAA18FF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823" y="1805403"/>
                <a:ext cx="128240" cy="184666"/>
              </a:xfrm>
              <a:prstGeom prst="rect">
                <a:avLst/>
              </a:prstGeom>
              <a:blipFill>
                <a:blip r:embed="rId13"/>
                <a:stretch>
                  <a:fillRect l="-23810" r="-2857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E512EB-F756-BE1F-D2F5-CE7B318188EA}"/>
                  </a:ext>
                </a:extLst>
              </p:cNvPr>
              <p:cNvSpPr txBox="1"/>
              <p:nvPr/>
            </p:nvSpPr>
            <p:spPr>
              <a:xfrm>
                <a:off x="8626655" y="893483"/>
                <a:ext cx="7091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E512EB-F756-BE1F-D2F5-CE7B31818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655" y="893483"/>
                <a:ext cx="709105" cy="276999"/>
              </a:xfrm>
              <a:prstGeom prst="rect">
                <a:avLst/>
              </a:prstGeom>
              <a:blipFill>
                <a:blip r:embed="rId14"/>
                <a:stretch>
                  <a:fillRect l="-3448" r="-1120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E66393-B957-99E7-EC88-7CB063103533}"/>
                  </a:ext>
                </a:extLst>
              </p:cNvPr>
              <p:cNvSpPr txBox="1"/>
              <p:nvPr/>
            </p:nvSpPr>
            <p:spPr>
              <a:xfrm>
                <a:off x="9322656" y="1805195"/>
                <a:ext cx="2132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E66393-B957-99E7-EC88-7CB06310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656" y="1805195"/>
                <a:ext cx="213200" cy="184666"/>
              </a:xfrm>
              <a:prstGeom prst="rect">
                <a:avLst/>
              </a:prstGeom>
              <a:blipFill>
                <a:blip r:embed="rId15"/>
                <a:stretch>
                  <a:fillRect l="-14286" r="-1714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A492505-4251-9952-1A07-81EE058A5740}"/>
                  </a:ext>
                </a:extLst>
              </p:cNvPr>
              <p:cNvSpPr txBox="1"/>
              <p:nvPr/>
            </p:nvSpPr>
            <p:spPr>
              <a:xfrm>
                <a:off x="9757645" y="1797520"/>
                <a:ext cx="29815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A492505-4251-9952-1A07-81EE058A5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645" y="1797520"/>
                <a:ext cx="298159" cy="184666"/>
              </a:xfrm>
              <a:prstGeom prst="rect">
                <a:avLst/>
              </a:prstGeom>
              <a:blipFill>
                <a:blip r:embed="rId16"/>
                <a:stretch>
                  <a:fillRect l="-10204" r="-122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9D2F8CC-0380-E48F-2A76-47F5151B258D}"/>
                  </a:ext>
                </a:extLst>
              </p:cNvPr>
              <p:cNvSpPr txBox="1"/>
              <p:nvPr/>
            </p:nvSpPr>
            <p:spPr>
              <a:xfrm>
                <a:off x="10206836" y="1804547"/>
                <a:ext cx="29815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270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9D2F8CC-0380-E48F-2A76-47F5151B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36" y="1804547"/>
                <a:ext cx="298159" cy="184666"/>
              </a:xfrm>
              <a:prstGeom prst="rect">
                <a:avLst/>
              </a:prstGeom>
              <a:blipFill>
                <a:blip r:embed="rId17"/>
                <a:stretch>
                  <a:fillRect l="-10204" r="-122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854ED3-AC1B-5A60-C0AA-62AE5B765E33}"/>
                  </a:ext>
                </a:extLst>
              </p:cNvPr>
              <p:cNvSpPr txBox="1"/>
              <p:nvPr/>
            </p:nvSpPr>
            <p:spPr>
              <a:xfrm>
                <a:off x="10697613" y="1804547"/>
                <a:ext cx="29815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360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854ED3-AC1B-5A60-C0AA-62AE5B765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7613" y="1804547"/>
                <a:ext cx="298159" cy="184666"/>
              </a:xfrm>
              <a:prstGeom prst="rect">
                <a:avLst/>
              </a:prstGeom>
              <a:blipFill>
                <a:blip r:embed="rId18"/>
                <a:stretch>
                  <a:fillRect l="-10204" r="-122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5EE84FD-73CF-BF22-5D8F-C5E0E1C83B05}"/>
                  </a:ext>
                </a:extLst>
              </p:cNvPr>
              <p:cNvSpPr txBox="1"/>
              <p:nvPr/>
            </p:nvSpPr>
            <p:spPr>
              <a:xfrm>
                <a:off x="8270538" y="1799311"/>
                <a:ext cx="32861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5EE84FD-73CF-BF22-5D8F-C5E0E1C8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538" y="1799311"/>
                <a:ext cx="328615" cy="184666"/>
              </a:xfrm>
              <a:prstGeom prst="rect">
                <a:avLst/>
              </a:prstGeom>
              <a:blipFill>
                <a:blip r:embed="rId19"/>
                <a:stretch>
                  <a:fillRect l="-1852" r="-1111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4C5F11C-4607-C9A1-38FD-89F36B843709}"/>
                  </a:ext>
                </a:extLst>
              </p:cNvPr>
              <p:cNvSpPr txBox="1"/>
              <p:nvPr/>
            </p:nvSpPr>
            <p:spPr>
              <a:xfrm>
                <a:off x="7782718" y="1799311"/>
                <a:ext cx="4135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4C5F11C-4607-C9A1-38FD-89F36B843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18" y="1799311"/>
                <a:ext cx="413575" cy="184666"/>
              </a:xfrm>
              <a:prstGeom prst="rect">
                <a:avLst/>
              </a:prstGeom>
              <a:blipFill>
                <a:blip r:embed="rId20"/>
                <a:stretch>
                  <a:fillRect l="-1471" r="-88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8EF515-DEA0-8559-D9A0-F931E0559C0A}"/>
                  </a:ext>
                </a:extLst>
              </p:cNvPr>
              <p:cNvSpPr txBox="1"/>
              <p:nvPr/>
            </p:nvSpPr>
            <p:spPr>
              <a:xfrm>
                <a:off x="7334212" y="1799311"/>
                <a:ext cx="4135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−270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8EF515-DEA0-8559-D9A0-F931E0559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12" y="1799311"/>
                <a:ext cx="413575" cy="184666"/>
              </a:xfrm>
              <a:prstGeom prst="rect">
                <a:avLst/>
              </a:prstGeom>
              <a:blipFill>
                <a:blip r:embed="rId21"/>
                <a:stretch>
                  <a:fillRect r="-88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DF3D594-CA0A-0A58-E754-F0586D4411AB}"/>
                  </a:ext>
                </a:extLst>
              </p:cNvPr>
              <p:cNvSpPr txBox="1"/>
              <p:nvPr/>
            </p:nvSpPr>
            <p:spPr>
              <a:xfrm>
                <a:off x="6863950" y="1804547"/>
                <a:ext cx="4135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−360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DF3D594-CA0A-0A58-E754-F0586D44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950" y="1804547"/>
                <a:ext cx="413575" cy="184666"/>
              </a:xfrm>
              <a:prstGeom prst="rect">
                <a:avLst/>
              </a:prstGeom>
              <a:blipFill>
                <a:blip r:embed="rId22"/>
                <a:stretch>
                  <a:fillRect l="-1471" r="-88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96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  <p:bldP spid="24" grpId="0" animBg="1"/>
      <p:bldP spid="24" grpId="1" animBg="1"/>
      <p:bldP spid="25" grpId="0" animBg="1"/>
      <p:bldP spid="25" grpId="1" animBg="1"/>
      <p:bldP spid="27" grpId="0" animBg="1"/>
      <p:bldP spid="38" grpId="0" animBg="1"/>
      <p:bldP spid="41" grpId="0"/>
      <p:bldP spid="44" grpId="0" animBg="1"/>
      <p:bldP spid="46" grpId="0" animBg="1"/>
      <p:bldP spid="46" grpId="1" animBg="1"/>
      <p:bldP spid="48" grpId="0" animBg="1"/>
      <p:bldP spid="50" grpId="0"/>
      <p:bldP spid="69" grpId="0" animBg="1"/>
      <p:bldP spid="71" grpId="0" animBg="1"/>
      <p:bldP spid="72" grpId="0" animBg="1"/>
      <p:bldP spid="4" grpId="0" animBg="1"/>
      <p:bldP spid="15" grpId="0" animBg="1"/>
      <p:bldP spid="20" grpId="0" animBg="1"/>
      <p:bldP spid="29" grpId="0"/>
      <p:bldP spid="32" grpId="0" animBg="1"/>
      <p:bldP spid="33" grpId="0"/>
      <p:bldP spid="34" grpId="0"/>
      <p:bldP spid="35" grpId="0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4DE1-0333-2078-5CC7-359BB12F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9B32-CC86-FA5B-1397-C9F2298DD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5155914" cy="674652"/>
          </a:xfrm>
        </p:spPr>
        <p:txBody>
          <a:bodyPr/>
          <a:lstStyle/>
          <a:p>
            <a:r>
              <a:rPr lang="uk-UA" dirty="0"/>
              <a:t>А що відбувається коли нормаль знаходиться в різних орієнтаціях</a:t>
            </a:r>
            <a:r>
              <a:rPr lang="en-US" dirty="0"/>
              <a:t>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A36AA6-6310-5401-745C-C0BBB34BD472}"/>
              </a:ext>
            </a:extLst>
          </p:cNvPr>
          <p:cNvCxnSpPr>
            <a:cxnSpLocks/>
          </p:cNvCxnSpPr>
          <p:nvPr/>
        </p:nvCxnSpPr>
        <p:spPr>
          <a:xfrm>
            <a:off x="1545808" y="4224081"/>
            <a:ext cx="13821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n 6">
            <a:extLst>
              <a:ext uri="{FF2B5EF4-FFF2-40B4-BE49-F238E27FC236}">
                <a16:creationId xmlns:a16="http://schemas.microsoft.com/office/drawing/2014/main" id="{D48EBD15-7137-C04E-EBBA-9A899F2BE714}"/>
              </a:ext>
            </a:extLst>
          </p:cNvPr>
          <p:cNvSpPr/>
          <p:nvPr/>
        </p:nvSpPr>
        <p:spPr>
          <a:xfrm>
            <a:off x="1968668" y="2610523"/>
            <a:ext cx="536408" cy="501848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A023ED-D4E1-BD6B-4A7C-AABAF6DF4EAE}"/>
              </a:ext>
            </a:extLst>
          </p:cNvPr>
          <p:cNvCxnSpPr/>
          <p:nvPr/>
        </p:nvCxnSpPr>
        <p:spPr>
          <a:xfrm flipV="1">
            <a:off x="2236871" y="3489155"/>
            <a:ext cx="0" cy="7349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9C9F55-0C62-A19B-2FDD-F312ABCD0D90}"/>
              </a:ext>
            </a:extLst>
          </p:cNvPr>
          <p:cNvCxnSpPr>
            <a:cxnSpLocks/>
          </p:cNvCxnSpPr>
          <p:nvPr/>
        </p:nvCxnSpPr>
        <p:spPr>
          <a:xfrm flipV="1">
            <a:off x="2236872" y="3112371"/>
            <a:ext cx="0" cy="111170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244A87-0E85-FE2E-D977-02C7CCCDF331}"/>
                  </a:ext>
                </a:extLst>
              </p:cNvPr>
              <p:cNvSpPr txBox="1"/>
              <p:nvPr/>
            </p:nvSpPr>
            <p:spPr>
              <a:xfrm>
                <a:off x="2335227" y="3878343"/>
                <a:ext cx="7168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244A87-0E85-FE2E-D977-02C7CCCD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227" y="3878343"/>
                <a:ext cx="716863" cy="276999"/>
              </a:xfrm>
              <a:prstGeom prst="rect">
                <a:avLst/>
              </a:prstGeom>
              <a:blipFill>
                <a:blip r:embed="rId4"/>
                <a:stretch>
                  <a:fillRect l="-5932" r="-678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un 26">
            <a:extLst>
              <a:ext uri="{FF2B5EF4-FFF2-40B4-BE49-F238E27FC236}">
                <a16:creationId xmlns:a16="http://schemas.microsoft.com/office/drawing/2014/main" id="{8BDC1D37-E58C-9CEB-7762-AD07EE5F3042}"/>
              </a:ext>
            </a:extLst>
          </p:cNvPr>
          <p:cNvSpPr/>
          <p:nvPr/>
        </p:nvSpPr>
        <p:spPr>
          <a:xfrm>
            <a:off x="4931825" y="2848807"/>
            <a:ext cx="536408" cy="501848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1A943A-1E14-9BC4-C82D-254DA9A6DE3A}"/>
              </a:ext>
            </a:extLst>
          </p:cNvPr>
          <p:cNvCxnSpPr>
            <a:cxnSpLocks/>
          </p:cNvCxnSpPr>
          <p:nvPr/>
        </p:nvCxnSpPr>
        <p:spPr>
          <a:xfrm>
            <a:off x="5816147" y="4224073"/>
            <a:ext cx="13821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n 37">
            <a:extLst>
              <a:ext uri="{FF2B5EF4-FFF2-40B4-BE49-F238E27FC236}">
                <a16:creationId xmlns:a16="http://schemas.microsoft.com/office/drawing/2014/main" id="{4D96309F-A576-3363-0DA7-76EE419EA04E}"/>
              </a:ext>
            </a:extLst>
          </p:cNvPr>
          <p:cNvSpPr/>
          <p:nvPr/>
        </p:nvSpPr>
        <p:spPr>
          <a:xfrm>
            <a:off x="7860764" y="3973141"/>
            <a:ext cx="536408" cy="501848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E60DA0-458D-8382-D30B-44CEA0A43435}"/>
              </a:ext>
            </a:extLst>
          </p:cNvPr>
          <p:cNvCxnSpPr/>
          <p:nvPr/>
        </p:nvCxnSpPr>
        <p:spPr>
          <a:xfrm flipV="1">
            <a:off x="6507210" y="3489147"/>
            <a:ext cx="0" cy="7349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98A3E4-0E35-C817-2923-5D46311DA07C}"/>
                  </a:ext>
                </a:extLst>
              </p:cNvPr>
              <p:cNvSpPr txBox="1"/>
              <p:nvPr/>
            </p:nvSpPr>
            <p:spPr>
              <a:xfrm>
                <a:off x="6822095" y="3889275"/>
                <a:ext cx="845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98A3E4-0E35-C817-2923-5D46311DA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095" y="3889275"/>
                <a:ext cx="845103" cy="276999"/>
              </a:xfrm>
              <a:prstGeom prst="rect">
                <a:avLst/>
              </a:prstGeom>
              <a:blipFill>
                <a:blip r:embed="rId6"/>
                <a:stretch>
                  <a:fillRect l="-5036" r="-57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193A0B84-2309-A79A-B603-1390602BFFCE}"/>
              </a:ext>
            </a:extLst>
          </p:cNvPr>
          <p:cNvSpPr/>
          <p:nvPr/>
        </p:nvSpPr>
        <p:spPr>
          <a:xfrm>
            <a:off x="6513226" y="4027774"/>
            <a:ext cx="193564" cy="2067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0FFE37-F944-7C21-E363-0D7AFA63AF6A}"/>
              </a:ext>
            </a:extLst>
          </p:cNvPr>
          <p:cNvCxnSpPr>
            <a:cxnSpLocks/>
          </p:cNvCxnSpPr>
          <p:nvPr/>
        </p:nvCxnSpPr>
        <p:spPr>
          <a:xfrm>
            <a:off x="6507210" y="4224065"/>
            <a:ext cx="1353554" cy="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n 47">
            <a:extLst>
              <a:ext uri="{FF2B5EF4-FFF2-40B4-BE49-F238E27FC236}">
                <a16:creationId xmlns:a16="http://schemas.microsoft.com/office/drawing/2014/main" id="{C0A7EDD9-F183-3DF2-074B-E4591BDC0918}"/>
              </a:ext>
            </a:extLst>
          </p:cNvPr>
          <p:cNvSpPr/>
          <p:nvPr/>
        </p:nvSpPr>
        <p:spPr>
          <a:xfrm>
            <a:off x="10143484" y="4632209"/>
            <a:ext cx="536408" cy="501848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4B27A3-EB47-DDDE-31E3-10C441671199}"/>
                  </a:ext>
                </a:extLst>
              </p:cNvPr>
              <p:cNvSpPr txBox="1"/>
              <p:nvPr/>
            </p:nvSpPr>
            <p:spPr>
              <a:xfrm>
                <a:off x="9803452" y="3886840"/>
                <a:ext cx="973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=135°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4B27A3-EB47-DDDE-31E3-10C441671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452" y="3886840"/>
                <a:ext cx="973343" cy="276999"/>
              </a:xfrm>
              <a:prstGeom prst="rect">
                <a:avLst/>
              </a:prstGeom>
              <a:blipFill>
                <a:blip r:embed="rId7"/>
                <a:stretch>
                  <a:fillRect l="-4375" r="-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Sun 56">
            <a:extLst>
              <a:ext uri="{FF2B5EF4-FFF2-40B4-BE49-F238E27FC236}">
                <a16:creationId xmlns:a16="http://schemas.microsoft.com/office/drawing/2014/main" id="{168F9F38-8F77-04A9-2D42-71828B21DA87}"/>
              </a:ext>
            </a:extLst>
          </p:cNvPr>
          <p:cNvSpPr/>
          <p:nvPr/>
        </p:nvSpPr>
        <p:spPr>
          <a:xfrm>
            <a:off x="1888645" y="4935267"/>
            <a:ext cx="536408" cy="501848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tial Circle 3">
            <a:extLst>
              <a:ext uri="{FF2B5EF4-FFF2-40B4-BE49-F238E27FC236}">
                <a16:creationId xmlns:a16="http://schemas.microsoft.com/office/drawing/2014/main" id="{148826C5-5E61-58F9-C788-BF4CA4D6A283}"/>
              </a:ext>
            </a:extLst>
          </p:cNvPr>
          <p:cNvSpPr/>
          <p:nvPr/>
        </p:nvSpPr>
        <p:spPr>
          <a:xfrm>
            <a:off x="3955768" y="3956488"/>
            <a:ext cx="384514" cy="464844"/>
          </a:xfrm>
          <a:prstGeom prst="pie">
            <a:avLst>
              <a:gd name="adj1" fmla="val 16178655"/>
              <a:gd name="adj2" fmla="val 188747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062DB1-CF15-40A3-E291-613C89A16DFD}"/>
              </a:ext>
            </a:extLst>
          </p:cNvPr>
          <p:cNvCxnSpPr>
            <a:cxnSpLocks/>
          </p:cNvCxnSpPr>
          <p:nvPr/>
        </p:nvCxnSpPr>
        <p:spPr>
          <a:xfrm flipV="1">
            <a:off x="4127132" y="3272586"/>
            <a:ext cx="884322" cy="95148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94488A-0DC7-DD3F-DC50-1E07EFF9DA6F}"/>
              </a:ext>
            </a:extLst>
          </p:cNvPr>
          <p:cNvCxnSpPr>
            <a:cxnSpLocks/>
          </p:cNvCxnSpPr>
          <p:nvPr/>
        </p:nvCxnSpPr>
        <p:spPr>
          <a:xfrm>
            <a:off x="3436069" y="4224081"/>
            <a:ext cx="13821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2A12D-2A58-F0CF-E787-AC054F39A4B5}"/>
              </a:ext>
            </a:extLst>
          </p:cNvPr>
          <p:cNvCxnSpPr/>
          <p:nvPr/>
        </p:nvCxnSpPr>
        <p:spPr>
          <a:xfrm flipV="1">
            <a:off x="4127132" y="3489155"/>
            <a:ext cx="0" cy="7349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BD912233-8595-70EF-E96A-359071603AC4}"/>
              </a:ext>
            </a:extLst>
          </p:cNvPr>
          <p:cNvSpPr/>
          <p:nvPr/>
        </p:nvSpPr>
        <p:spPr>
          <a:xfrm flipH="1">
            <a:off x="3073872" y="6011873"/>
            <a:ext cx="395431" cy="464844"/>
          </a:xfrm>
          <a:prstGeom prst="pie">
            <a:avLst>
              <a:gd name="adj1" fmla="val 16178655"/>
              <a:gd name="adj2" fmla="val 1887477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BCACD4-C7B6-1CD2-5F44-6230690248DE}"/>
              </a:ext>
            </a:extLst>
          </p:cNvPr>
          <p:cNvCxnSpPr>
            <a:cxnSpLocks/>
          </p:cNvCxnSpPr>
          <p:nvPr/>
        </p:nvCxnSpPr>
        <p:spPr>
          <a:xfrm flipH="1" flipV="1">
            <a:off x="2341927" y="5363558"/>
            <a:ext cx="929660" cy="88073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1F6D8BD3-1ADC-A1EF-950B-D4811B9FEDD7}"/>
              </a:ext>
            </a:extLst>
          </p:cNvPr>
          <p:cNvSpPr/>
          <p:nvPr/>
        </p:nvSpPr>
        <p:spPr>
          <a:xfrm>
            <a:off x="9345095" y="3986283"/>
            <a:ext cx="384514" cy="464844"/>
          </a:xfrm>
          <a:prstGeom prst="pie">
            <a:avLst>
              <a:gd name="adj1" fmla="val 16178655"/>
              <a:gd name="adj2" fmla="val 218284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F9C307-70AE-899B-DDFF-91BC1444AE1D}"/>
              </a:ext>
            </a:extLst>
          </p:cNvPr>
          <p:cNvCxnSpPr>
            <a:cxnSpLocks/>
          </p:cNvCxnSpPr>
          <p:nvPr/>
        </p:nvCxnSpPr>
        <p:spPr>
          <a:xfrm>
            <a:off x="9530472" y="4218038"/>
            <a:ext cx="691063" cy="480836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ACDD16-1635-A1F3-FCAC-7926DC156B33}"/>
              </a:ext>
            </a:extLst>
          </p:cNvPr>
          <p:cNvCxnSpPr>
            <a:cxnSpLocks/>
          </p:cNvCxnSpPr>
          <p:nvPr/>
        </p:nvCxnSpPr>
        <p:spPr>
          <a:xfrm>
            <a:off x="8839409" y="4218046"/>
            <a:ext cx="13821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8020A0-444C-BE81-BFA7-47DCA1473C69}"/>
              </a:ext>
            </a:extLst>
          </p:cNvPr>
          <p:cNvCxnSpPr/>
          <p:nvPr/>
        </p:nvCxnSpPr>
        <p:spPr>
          <a:xfrm flipV="1">
            <a:off x="9530472" y="3483120"/>
            <a:ext cx="0" cy="7349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6C4C46-F162-6F02-96A4-772C3834418C}"/>
              </a:ext>
            </a:extLst>
          </p:cNvPr>
          <p:cNvSpPr txBox="1"/>
          <p:nvPr/>
        </p:nvSpPr>
        <p:spPr>
          <a:xfrm>
            <a:off x="5885645" y="4698874"/>
            <a:ext cx="3725829" cy="1077218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Тут, кут вказує на те, що світло знаходиться заду півкулею на поверхні об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єкта, тому ми не хочемо освітлювати поверхню у таких ситуаціях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2F8C2A-C50A-8383-8D32-4BF8B22F4255}"/>
              </a:ext>
            </a:extLst>
          </p:cNvPr>
          <p:cNvCxnSpPr>
            <a:cxnSpLocks/>
          </p:cNvCxnSpPr>
          <p:nvPr/>
        </p:nvCxnSpPr>
        <p:spPr>
          <a:xfrm>
            <a:off x="2580524" y="6244303"/>
            <a:ext cx="13821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050B76-DA7F-CA94-5AF3-2609C15FDBC8}"/>
              </a:ext>
            </a:extLst>
          </p:cNvPr>
          <p:cNvCxnSpPr/>
          <p:nvPr/>
        </p:nvCxnSpPr>
        <p:spPr>
          <a:xfrm flipV="1">
            <a:off x="3271587" y="5509377"/>
            <a:ext cx="0" cy="7349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rtial Circle 31">
            <a:extLst>
              <a:ext uri="{FF2B5EF4-FFF2-40B4-BE49-F238E27FC236}">
                <a16:creationId xmlns:a16="http://schemas.microsoft.com/office/drawing/2014/main" id="{C7A4CB03-ED48-3C3A-A72E-7F108D2D3C67}"/>
              </a:ext>
            </a:extLst>
          </p:cNvPr>
          <p:cNvSpPr/>
          <p:nvPr/>
        </p:nvSpPr>
        <p:spPr>
          <a:xfrm rot="5400000">
            <a:off x="8904326" y="3667671"/>
            <a:ext cx="1252289" cy="1124529"/>
          </a:xfrm>
          <a:prstGeom prst="pie">
            <a:avLst>
              <a:gd name="adj1" fmla="val 5400000"/>
              <a:gd name="adj2" fmla="val 16200000"/>
            </a:avLst>
          </a:prstGeom>
          <a:solidFill>
            <a:srgbClr val="FFC0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42BA16-0B9C-1A9A-5938-8B7DDAD88D1D}"/>
                  </a:ext>
                </a:extLst>
              </p:cNvPr>
              <p:cNvSpPr txBox="1"/>
              <p:nvPr/>
            </p:nvSpPr>
            <p:spPr>
              <a:xfrm>
                <a:off x="1666243" y="4320560"/>
                <a:ext cx="11440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42BA16-0B9C-1A9A-5938-8B7DDAD88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43" y="4320560"/>
                <a:ext cx="1144096" cy="276999"/>
              </a:xfrm>
              <a:prstGeom prst="rect">
                <a:avLst/>
              </a:prstGeom>
              <a:blipFill>
                <a:blip r:embed="rId9"/>
                <a:stretch>
                  <a:fillRect l="-2128" r="-425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6BA8EA-E855-2F92-181F-6A92C5D103DC}"/>
                  </a:ext>
                </a:extLst>
              </p:cNvPr>
              <p:cNvSpPr txBox="1"/>
              <p:nvPr/>
            </p:nvSpPr>
            <p:spPr>
              <a:xfrm>
                <a:off x="4185960" y="3686746"/>
                <a:ext cx="845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=45°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6BA8EA-E855-2F92-181F-6A92C5D1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0" y="3686746"/>
                <a:ext cx="845103" cy="276999"/>
              </a:xfrm>
              <a:prstGeom prst="rect">
                <a:avLst/>
              </a:prstGeom>
              <a:blipFill>
                <a:blip r:embed="rId10"/>
                <a:stretch>
                  <a:fillRect l="-5797" r="-65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1562A9-3F0F-8647-9536-B09DC4D0541B}"/>
                  </a:ext>
                </a:extLst>
              </p:cNvPr>
              <p:cNvSpPr txBox="1"/>
              <p:nvPr/>
            </p:nvSpPr>
            <p:spPr>
              <a:xfrm>
                <a:off x="3451690" y="4320560"/>
                <a:ext cx="1350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~0.71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1562A9-3F0F-8647-9536-B09DC4D05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90" y="4320560"/>
                <a:ext cx="1350883" cy="276999"/>
              </a:xfrm>
              <a:prstGeom prst="rect">
                <a:avLst/>
              </a:prstGeom>
              <a:blipFill>
                <a:blip r:embed="rId11"/>
                <a:stretch>
                  <a:fillRect l="-1802" r="-360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75C644-ACD2-EB3F-F7A2-487AA7D7B9F1}"/>
                  </a:ext>
                </a:extLst>
              </p:cNvPr>
              <p:cNvSpPr txBox="1"/>
              <p:nvPr/>
            </p:nvSpPr>
            <p:spPr>
              <a:xfrm>
                <a:off x="5998312" y="4263121"/>
                <a:ext cx="11440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75C644-ACD2-EB3F-F7A2-487AA7D7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312" y="4263121"/>
                <a:ext cx="1144096" cy="276999"/>
              </a:xfrm>
              <a:prstGeom prst="rect">
                <a:avLst/>
              </a:prstGeom>
              <a:blipFill>
                <a:blip r:embed="rId12"/>
                <a:stretch>
                  <a:fillRect l="-2128" r="-372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A3FC2A-D09F-5437-4FC0-8A1264FD0BBC}"/>
                  </a:ext>
                </a:extLst>
              </p:cNvPr>
              <p:cNvSpPr txBox="1"/>
              <p:nvPr/>
            </p:nvSpPr>
            <p:spPr>
              <a:xfrm>
                <a:off x="8531825" y="3084614"/>
                <a:ext cx="1968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A3FC2A-D09F-5437-4FC0-8A1264FD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825" y="3084614"/>
                <a:ext cx="1968039" cy="276999"/>
              </a:xfrm>
              <a:prstGeom prst="rect">
                <a:avLst/>
              </a:prstGeom>
              <a:blipFill>
                <a:blip r:embed="rId13"/>
                <a:stretch>
                  <a:fillRect l="-932" r="-217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707A34-CAE7-A895-76D3-951F2265A120}"/>
                  </a:ext>
                </a:extLst>
              </p:cNvPr>
              <p:cNvSpPr txBox="1"/>
              <p:nvPr/>
            </p:nvSpPr>
            <p:spPr>
              <a:xfrm>
                <a:off x="2615030" y="6315924"/>
                <a:ext cx="1350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~0.71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707A34-CAE7-A895-76D3-951F2265A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030" y="6315924"/>
                <a:ext cx="1350883" cy="276999"/>
              </a:xfrm>
              <a:prstGeom prst="rect">
                <a:avLst/>
              </a:prstGeom>
              <a:blipFill>
                <a:blip r:embed="rId14"/>
                <a:stretch>
                  <a:fillRect l="-1802" r="-315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B1A643-8AD1-1CEE-F642-9D015B46E236}"/>
                  </a:ext>
                </a:extLst>
              </p:cNvPr>
              <p:cNvSpPr txBox="1"/>
              <p:nvPr/>
            </p:nvSpPr>
            <p:spPr>
              <a:xfrm>
                <a:off x="2236871" y="5702205"/>
                <a:ext cx="101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B1A643-8AD1-1CEE-F642-9D015B46E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71" y="5702205"/>
                <a:ext cx="1018227" cy="276999"/>
              </a:xfrm>
              <a:prstGeom prst="rect">
                <a:avLst/>
              </a:prstGeom>
              <a:blipFill>
                <a:blip r:embed="rId15"/>
                <a:stretch>
                  <a:fillRect l="-4790" r="-479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Picture 77" descr="A graph with lines on it&#10;&#10;Description automatically generated">
            <a:extLst>
              <a:ext uri="{FF2B5EF4-FFF2-40B4-BE49-F238E27FC236}">
                <a16:creationId xmlns:a16="http://schemas.microsoft.com/office/drawing/2014/main" id="{2425A8CB-9BE3-996C-76DE-28BDFFBD18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05" y="1117476"/>
            <a:ext cx="4971136" cy="1143547"/>
          </a:xfrm>
          <a:prstGeom prst="rect">
            <a:avLst/>
          </a:prstGeom>
        </p:spPr>
      </p:pic>
      <p:sp>
        <p:nvSpPr>
          <p:cNvPr id="82" name="Oval 81">
            <a:extLst>
              <a:ext uri="{FF2B5EF4-FFF2-40B4-BE49-F238E27FC236}">
                <a16:creationId xmlns:a16="http://schemas.microsoft.com/office/drawing/2014/main" id="{3E95ECE5-7842-02DF-1518-A28566403833}"/>
              </a:ext>
            </a:extLst>
          </p:cNvPr>
          <p:cNvSpPr/>
          <p:nvPr/>
        </p:nvSpPr>
        <p:spPr>
          <a:xfrm>
            <a:off x="9589203" y="1932754"/>
            <a:ext cx="168442" cy="16844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9F49889-1F30-8066-7DBA-79DCCD90CF6C}"/>
              </a:ext>
            </a:extLst>
          </p:cNvPr>
          <p:cNvSpPr/>
          <p:nvPr/>
        </p:nvSpPr>
        <p:spPr>
          <a:xfrm>
            <a:off x="8610444" y="1533685"/>
            <a:ext cx="168442" cy="16844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60F0275-0AE2-C46E-76D6-DEEDA77599E9}"/>
                  </a:ext>
                </a:extLst>
              </p:cNvPr>
              <p:cNvSpPr txBox="1"/>
              <p:nvPr/>
            </p:nvSpPr>
            <p:spPr>
              <a:xfrm>
                <a:off x="8920823" y="1805403"/>
                <a:ext cx="1282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60F0275-0AE2-C46E-76D6-DEEDA775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823" y="1805403"/>
                <a:ext cx="128240" cy="184666"/>
              </a:xfrm>
              <a:prstGeom prst="rect">
                <a:avLst/>
              </a:prstGeom>
              <a:blipFill>
                <a:blip r:embed="rId17"/>
                <a:stretch>
                  <a:fillRect l="-23810" r="-2857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0DAE56C-13E4-B2D4-D5D3-6227F26AD974}"/>
                  </a:ext>
                </a:extLst>
              </p:cNvPr>
              <p:cNvSpPr txBox="1"/>
              <p:nvPr/>
            </p:nvSpPr>
            <p:spPr>
              <a:xfrm>
                <a:off x="8202066" y="880828"/>
                <a:ext cx="15322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(0,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0DAE56C-13E4-B2D4-D5D3-6227F26AD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66" y="880828"/>
                <a:ext cx="1532279" cy="276999"/>
              </a:xfrm>
              <a:prstGeom prst="rect">
                <a:avLst/>
              </a:prstGeom>
              <a:blipFill>
                <a:blip r:embed="rId18"/>
                <a:stretch>
                  <a:fillRect l="-1587" r="-4762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7C7D190-DDC0-1022-AB3E-23D13337924D}"/>
                  </a:ext>
                </a:extLst>
              </p:cNvPr>
              <p:cNvSpPr txBox="1"/>
              <p:nvPr/>
            </p:nvSpPr>
            <p:spPr>
              <a:xfrm>
                <a:off x="9322656" y="1805195"/>
                <a:ext cx="2132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7C7D190-DDC0-1022-AB3E-23D133379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656" y="1805195"/>
                <a:ext cx="213200" cy="184666"/>
              </a:xfrm>
              <a:prstGeom prst="rect">
                <a:avLst/>
              </a:prstGeom>
              <a:blipFill>
                <a:blip r:embed="rId19"/>
                <a:stretch>
                  <a:fillRect l="-14286" r="-1714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098D9A8-0A5B-55F2-733E-15014F3DE385}"/>
                  </a:ext>
                </a:extLst>
              </p:cNvPr>
              <p:cNvSpPr txBox="1"/>
              <p:nvPr/>
            </p:nvSpPr>
            <p:spPr>
              <a:xfrm>
                <a:off x="9757645" y="1797520"/>
                <a:ext cx="29815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098D9A8-0A5B-55F2-733E-15014F3DE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645" y="1797520"/>
                <a:ext cx="298159" cy="184666"/>
              </a:xfrm>
              <a:prstGeom prst="rect">
                <a:avLst/>
              </a:prstGeom>
              <a:blipFill>
                <a:blip r:embed="rId20"/>
                <a:stretch>
                  <a:fillRect l="-10204" r="-122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A0308C4-8E0E-E49B-E759-AF409168ED66}"/>
                  </a:ext>
                </a:extLst>
              </p:cNvPr>
              <p:cNvSpPr txBox="1"/>
              <p:nvPr/>
            </p:nvSpPr>
            <p:spPr>
              <a:xfrm>
                <a:off x="10206836" y="1804547"/>
                <a:ext cx="29815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270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A0308C4-8E0E-E49B-E759-AF409168E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36" y="1804547"/>
                <a:ext cx="298159" cy="184666"/>
              </a:xfrm>
              <a:prstGeom prst="rect">
                <a:avLst/>
              </a:prstGeom>
              <a:blipFill>
                <a:blip r:embed="rId21"/>
                <a:stretch>
                  <a:fillRect l="-10204" r="-122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C7811C0-77B3-24AA-70B1-89124C86ABD0}"/>
                  </a:ext>
                </a:extLst>
              </p:cNvPr>
              <p:cNvSpPr txBox="1"/>
              <p:nvPr/>
            </p:nvSpPr>
            <p:spPr>
              <a:xfrm>
                <a:off x="10697613" y="1804547"/>
                <a:ext cx="29815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360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C7811C0-77B3-24AA-70B1-89124C86A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7613" y="1804547"/>
                <a:ext cx="298159" cy="184666"/>
              </a:xfrm>
              <a:prstGeom prst="rect">
                <a:avLst/>
              </a:prstGeom>
              <a:blipFill>
                <a:blip r:embed="rId22"/>
                <a:stretch>
                  <a:fillRect l="-10204" r="-122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2EBFFF3-B5EF-29A2-E48E-8CEF31A8020F}"/>
                  </a:ext>
                </a:extLst>
              </p:cNvPr>
              <p:cNvSpPr txBox="1"/>
              <p:nvPr/>
            </p:nvSpPr>
            <p:spPr>
              <a:xfrm>
                <a:off x="8270538" y="1799311"/>
                <a:ext cx="32861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2EBFFF3-B5EF-29A2-E48E-8CEF31A80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538" y="1799311"/>
                <a:ext cx="328615" cy="184666"/>
              </a:xfrm>
              <a:prstGeom prst="rect">
                <a:avLst/>
              </a:prstGeom>
              <a:blipFill>
                <a:blip r:embed="rId23"/>
                <a:stretch>
                  <a:fillRect l="-1852" r="-1111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49C7C66-3DBE-8C30-2BF5-B788294DE74E}"/>
                  </a:ext>
                </a:extLst>
              </p:cNvPr>
              <p:cNvSpPr txBox="1"/>
              <p:nvPr/>
            </p:nvSpPr>
            <p:spPr>
              <a:xfrm>
                <a:off x="7782718" y="1799311"/>
                <a:ext cx="4135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49C7C66-3DBE-8C30-2BF5-B788294DE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18" y="1799311"/>
                <a:ext cx="413575" cy="184666"/>
              </a:xfrm>
              <a:prstGeom prst="rect">
                <a:avLst/>
              </a:prstGeom>
              <a:blipFill>
                <a:blip r:embed="rId24"/>
                <a:stretch>
                  <a:fillRect l="-1471" r="-88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457E4A4-A66C-FC69-D1FF-971A2D02285B}"/>
                  </a:ext>
                </a:extLst>
              </p:cNvPr>
              <p:cNvSpPr txBox="1"/>
              <p:nvPr/>
            </p:nvSpPr>
            <p:spPr>
              <a:xfrm>
                <a:off x="7334212" y="1799311"/>
                <a:ext cx="4135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−270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457E4A4-A66C-FC69-D1FF-971A2D02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12" y="1799311"/>
                <a:ext cx="413575" cy="184666"/>
              </a:xfrm>
              <a:prstGeom prst="rect">
                <a:avLst/>
              </a:prstGeom>
              <a:blipFill>
                <a:blip r:embed="rId25"/>
                <a:stretch>
                  <a:fillRect r="-88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37AD552-B0F1-FBA5-FFBB-C3E4310937BB}"/>
                  </a:ext>
                </a:extLst>
              </p:cNvPr>
              <p:cNvSpPr txBox="1"/>
              <p:nvPr/>
            </p:nvSpPr>
            <p:spPr>
              <a:xfrm>
                <a:off x="6863950" y="1804547"/>
                <a:ext cx="4135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−360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37AD552-B0F1-FBA5-FFBB-C3E431093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950" y="1804547"/>
                <a:ext cx="413575" cy="184666"/>
              </a:xfrm>
              <a:prstGeom prst="rect">
                <a:avLst/>
              </a:prstGeom>
              <a:blipFill>
                <a:blip r:embed="rId26"/>
                <a:stretch>
                  <a:fillRect l="-1471" r="-88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BF3CED21-1784-76A0-576D-3FBE483581C4}"/>
              </a:ext>
            </a:extLst>
          </p:cNvPr>
          <p:cNvSpPr/>
          <p:nvPr/>
        </p:nvSpPr>
        <p:spPr>
          <a:xfrm>
            <a:off x="9589203" y="1720326"/>
            <a:ext cx="168442" cy="16844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750AF8-6E0E-F062-1E32-C09401972C4B}"/>
                  </a:ext>
                </a:extLst>
              </p:cNvPr>
              <p:cNvSpPr txBox="1"/>
              <p:nvPr/>
            </p:nvSpPr>
            <p:spPr>
              <a:xfrm>
                <a:off x="5908036" y="5999977"/>
                <a:ext cx="3521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Нормаль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ВекторСвітл</m:t>
                              </m:r>
                              <m:r>
                                <a:rPr lang="uk-U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а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750AF8-6E0E-F062-1E32-C0940197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36" y="5999977"/>
                <a:ext cx="3521220" cy="276999"/>
              </a:xfrm>
              <a:prstGeom prst="rect">
                <a:avLst/>
              </a:prstGeom>
              <a:blipFill>
                <a:blip r:embed="rId19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81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2" grpId="0" animBg="1"/>
      <p:bldP spid="42" grpId="0"/>
      <p:bldP spid="43" grpId="0"/>
      <p:bldP spid="51" grpId="0"/>
      <p:bldP spid="82" grpId="0" animBg="1"/>
      <p:bldP spid="83" grpId="0" animBg="1"/>
      <p:bldP spid="96" grpId="0" animBg="1"/>
      <p:bldP spid="9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BB83-111E-1330-2D56-38C83F00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02F9-D148-CAF3-C00C-4A6341956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114669" cy="4351337"/>
          </a:xfrm>
        </p:spPr>
        <p:txBody>
          <a:bodyPr/>
          <a:lstStyle/>
          <a:p>
            <a:r>
              <a:rPr lang="uk-UA" dirty="0"/>
              <a:t>Подібно до зміни напрямку світла, коли нормаль змінює свою орієнтацію, це просто впливає на кут між векторами</a:t>
            </a:r>
          </a:p>
          <a:p>
            <a:pPr lvl="1"/>
            <a:r>
              <a:rPr lang="uk-UA" dirty="0"/>
              <a:t>Можна уявити, що нормаль визначає орієнтацію півкулі, тобто вона контролює, з яких напрямків світло дійде до цієї поверхні</a:t>
            </a:r>
            <a:endParaRPr lang="en-US" dirty="0"/>
          </a:p>
          <a:p>
            <a:r>
              <a:rPr lang="uk-UA" dirty="0"/>
              <a:t>У тривимірному просторі, скалярний добуток все ще обчислює косинус кута між двома векторами</a:t>
            </a:r>
          </a:p>
          <a:p>
            <a:pPr lvl="1"/>
            <a:r>
              <a:rPr lang="uk-UA" dirty="0"/>
              <a:t>Тому, формула залишається незмінною, і все розраховується так само, як і в нашому виведенні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7AE5DA-A831-5099-5076-1A782F0BE005}"/>
              </a:ext>
            </a:extLst>
          </p:cNvPr>
          <p:cNvCxnSpPr>
            <a:cxnSpLocks/>
          </p:cNvCxnSpPr>
          <p:nvPr/>
        </p:nvCxnSpPr>
        <p:spPr>
          <a:xfrm flipV="1">
            <a:off x="7314523" y="1604081"/>
            <a:ext cx="1212922" cy="4919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n 4">
            <a:extLst>
              <a:ext uri="{FF2B5EF4-FFF2-40B4-BE49-F238E27FC236}">
                <a16:creationId xmlns:a16="http://schemas.microsoft.com/office/drawing/2014/main" id="{15B97720-2E86-AD74-9952-0DB328E936B6}"/>
              </a:ext>
            </a:extLst>
          </p:cNvPr>
          <p:cNvSpPr/>
          <p:nvPr/>
        </p:nvSpPr>
        <p:spPr>
          <a:xfrm>
            <a:off x="7634695" y="250470"/>
            <a:ext cx="536408" cy="501848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660E8E-9452-3C80-0FB2-3C268DF71253}"/>
              </a:ext>
            </a:extLst>
          </p:cNvPr>
          <p:cNvCxnSpPr>
            <a:cxnSpLocks/>
          </p:cNvCxnSpPr>
          <p:nvPr/>
        </p:nvCxnSpPr>
        <p:spPr>
          <a:xfrm flipH="1" flipV="1">
            <a:off x="7634695" y="1168757"/>
            <a:ext cx="268203" cy="6952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26E692-5C47-2653-ECB5-339BEF305F08}"/>
              </a:ext>
            </a:extLst>
          </p:cNvPr>
          <p:cNvCxnSpPr>
            <a:cxnSpLocks/>
          </p:cNvCxnSpPr>
          <p:nvPr/>
        </p:nvCxnSpPr>
        <p:spPr>
          <a:xfrm>
            <a:off x="9473250" y="1381823"/>
            <a:ext cx="738904" cy="10068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n 12">
            <a:extLst>
              <a:ext uri="{FF2B5EF4-FFF2-40B4-BE49-F238E27FC236}">
                <a16:creationId xmlns:a16="http://schemas.microsoft.com/office/drawing/2014/main" id="{876DEA1B-0E14-39EF-DF69-043EDF620DDF}"/>
              </a:ext>
            </a:extLst>
          </p:cNvPr>
          <p:cNvSpPr/>
          <p:nvPr/>
        </p:nvSpPr>
        <p:spPr>
          <a:xfrm>
            <a:off x="9576633" y="256720"/>
            <a:ext cx="536408" cy="501848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B47AB8-2FD9-0FA5-9B39-28231DAD0D62}"/>
              </a:ext>
            </a:extLst>
          </p:cNvPr>
          <p:cNvCxnSpPr>
            <a:cxnSpLocks/>
          </p:cNvCxnSpPr>
          <p:nvPr/>
        </p:nvCxnSpPr>
        <p:spPr>
          <a:xfrm flipV="1">
            <a:off x="9844836" y="1419895"/>
            <a:ext cx="629198" cy="4503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46A63D85-45C9-F8DA-1F86-ADC7733FF72C}"/>
              </a:ext>
            </a:extLst>
          </p:cNvPr>
          <p:cNvSpPr/>
          <p:nvPr/>
        </p:nvSpPr>
        <p:spPr>
          <a:xfrm>
            <a:off x="7586773" y="1470072"/>
            <a:ext cx="629656" cy="717454"/>
          </a:xfrm>
          <a:prstGeom prst="pie">
            <a:avLst>
              <a:gd name="adj1" fmla="val 15124130"/>
              <a:gd name="adj2" fmla="val 1614574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719C07-F510-F4D2-88F1-61917741C3F5}"/>
              </a:ext>
            </a:extLst>
          </p:cNvPr>
          <p:cNvCxnSpPr>
            <a:cxnSpLocks/>
          </p:cNvCxnSpPr>
          <p:nvPr/>
        </p:nvCxnSpPr>
        <p:spPr>
          <a:xfrm flipV="1">
            <a:off x="7902899" y="752318"/>
            <a:ext cx="0" cy="111170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tial Circle 24">
            <a:extLst>
              <a:ext uri="{FF2B5EF4-FFF2-40B4-BE49-F238E27FC236}">
                <a16:creationId xmlns:a16="http://schemas.microsoft.com/office/drawing/2014/main" id="{9C5264FA-C325-C1B3-407A-366EA74CD94B}"/>
              </a:ext>
            </a:extLst>
          </p:cNvPr>
          <p:cNvSpPr/>
          <p:nvPr/>
        </p:nvSpPr>
        <p:spPr>
          <a:xfrm>
            <a:off x="9530236" y="1522072"/>
            <a:ext cx="629197" cy="717454"/>
          </a:xfrm>
          <a:prstGeom prst="pie">
            <a:avLst>
              <a:gd name="adj1" fmla="val 16252630"/>
              <a:gd name="adj2" fmla="val 1962992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930F95-ECD7-1A4B-E014-96405DC0137E}"/>
              </a:ext>
            </a:extLst>
          </p:cNvPr>
          <p:cNvCxnSpPr>
            <a:cxnSpLocks/>
          </p:cNvCxnSpPr>
          <p:nvPr/>
        </p:nvCxnSpPr>
        <p:spPr>
          <a:xfrm flipV="1">
            <a:off x="9844837" y="758568"/>
            <a:ext cx="0" cy="111170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0BB8B0-9BB0-B917-B6EC-8F4262BE85E1}"/>
                  </a:ext>
                </a:extLst>
              </p:cNvPr>
              <p:cNvSpPr txBox="1"/>
              <p:nvPr/>
            </p:nvSpPr>
            <p:spPr>
              <a:xfrm>
                <a:off x="2426883" y="5780812"/>
                <a:ext cx="7294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𝑂𝑢𝑡𝐷𝑖𝑓𝑓𝑢𝑠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𝑅𝑒𝑓𝑙𝑒𝑐𝑡𝑒𝑑𝐶𝑜𝑙𝑜𝑟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uk-U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Нормаль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uk-U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ВекторСвітл</m:t>
                      </m:r>
                      <m:r>
                        <a:rPr lang="uk-U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0BB8B0-9BB0-B917-B6EC-8F4262BE8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883" y="5780812"/>
                <a:ext cx="7294176" cy="276999"/>
              </a:xfrm>
              <a:prstGeom prst="rect">
                <a:avLst/>
              </a:prstGeom>
              <a:blipFill>
                <a:blip r:embed="rId2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160C0010-4E5F-4F30-47DA-A84EFD37E8A1}"/>
              </a:ext>
            </a:extLst>
          </p:cNvPr>
          <p:cNvSpPr/>
          <p:nvPr/>
        </p:nvSpPr>
        <p:spPr>
          <a:xfrm>
            <a:off x="2414004" y="5656924"/>
            <a:ext cx="7307055" cy="4876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2B48D9-0812-B508-DDEF-6FA71083E76E}"/>
              </a:ext>
            </a:extLst>
          </p:cNvPr>
          <p:cNvCxnSpPr>
            <a:cxnSpLocks/>
          </p:cNvCxnSpPr>
          <p:nvPr/>
        </p:nvCxnSpPr>
        <p:spPr>
          <a:xfrm flipV="1">
            <a:off x="7890489" y="2968135"/>
            <a:ext cx="0" cy="12331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30C772-7ADF-BDBE-684F-7AB6755CE4A6}"/>
              </a:ext>
            </a:extLst>
          </p:cNvPr>
          <p:cNvSpPr txBox="1"/>
          <p:nvPr/>
        </p:nvSpPr>
        <p:spPr>
          <a:xfrm>
            <a:off x="7419325" y="2471394"/>
            <a:ext cx="94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Нормаль вектор</a:t>
            </a:r>
            <a:endParaRPr lang="en-US" sz="1400" dirty="0">
              <a:latin typeface="YouTub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D76A5-4547-4C1A-084B-1FBAE7E8B099}"/>
              </a:ext>
            </a:extLst>
          </p:cNvPr>
          <p:cNvSpPr txBox="1"/>
          <p:nvPr/>
        </p:nvSpPr>
        <p:spPr>
          <a:xfrm>
            <a:off x="8902510" y="3245539"/>
            <a:ext cx="94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Дотичний вектор</a:t>
            </a:r>
            <a:endParaRPr lang="en-US" sz="1400" dirty="0">
              <a:latin typeface="YouTub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1E5D5-6659-BBEE-E0AC-40FBEE0D2E1A}"/>
              </a:ext>
            </a:extLst>
          </p:cNvPr>
          <p:cNvSpPr txBox="1"/>
          <p:nvPr/>
        </p:nvSpPr>
        <p:spPr>
          <a:xfrm>
            <a:off x="8385789" y="5001359"/>
            <a:ext cx="105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Бідотичний вектор</a:t>
            </a:r>
            <a:endParaRPr lang="en-US" sz="1400" dirty="0">
              <a:latin typeface="YouTube San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99EBFF-1BFA-C7E7-8944-843EAB4B3842}"/>
              </a:ext>
            </a:extLst>
          </p:cNvPr>
          <p:cNvCxnSpPr/>
          <p:nvPr/>
        </p:nvCxnSpPr>
        <p:spPr>
          <a:xfrm>
            <a:off x="8693239" y="3193961"/>
            <a:ext cx="0" cy="1088264"/>
          </a:xfrm>
          <a:prstGeom prst="line">
            <a:avLst/>
          </a:prstGeom>
          <a:ln w="28575">
            <a:solidFill>
              <a:srgbClr val="F67912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076CC0-2A75-F69E-0585-A3CFBD7A3BC4}"/>
              </a:ext>
            </a:extLst>
          </p:cNvPr>
          <p:cNvCxnSpPr>
            <a:cxnSpLocks/>
          </p:cNvCxnSpPr>
          <p:nvPr/>
        </p:nvCxnSpPr>
        <p:spPr>
          <a:xfrm>
            <a:off x="8361651" y="3994937"/>
            <a:ext cx="331588" cy="287288"/>
          </a:xfrm>
          <a:prstGeom prst="line">
            <a:avLst/>
          </a:prstGeom>
          <a:ln w="28575">
            <a:solidFill>
              <a:srgbClr val="F67912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AB9BF2-1A3E-EEDD-13A5-71E6C26DD46E}"/>
              </a:ext>
            </a:extLst>
          </p:cNvPr>
          <p:cNvCxnSpPr>
            <a:cxnSpLocks/>
          </p:cNvCxnSpPr>
          <p:nvPr/>
        </p:nvCxnSpPr>
        <p:spPr>
          <a:xfrm flipV="1">
            <a:off x="8228693" y="4266698"/>
            <a:ext cx="459157" cy="230555"/>
          </a:xfrm>
          <a:prstGeom prst="line">
            <a:avLst/>
          </a:prstGeom>
          <a:ln w="28575">
            <a:solidFill>
              <a:srgbClr val="F67912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540457-452A-9650-FAF8-A586F7D5F0AB}"/>
              </a:ext>
            </a:extLst>
          </p:cNvPr>
          <p:cNvCxnSpPr>
            <a:cxnSpLocks/>
          </p:cNvCxnSpPr>
          <p:nvPr/>
        </p:nvCxnSpPr>
        <p:spPr>
          <a:xfrm>
            <a:off x="7890489" y="4201259"/>
            <a:ext cx="990600" cy="8001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D9CA1DC-1FF4-52FD-A807-0D85320654AD}"/>
              </a:ext>
            </a:extLst>
          </p:cNvPr>
          <p:cNvCxnSpPr>
            <a:cxnSpLocks/>
          </p:cNvCxnSpPr>
          <p:nvPr/>
        </p:nvCxnSpPr>
        <p:spPr>
          <a:xfrm flipV="1">
            <a:off x="7890488" y="3646178"/>
            <a:ext cx="1123559" cy="5550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tial Circle 38">
            <a:extLst>
              <a:ext uri="{FF2B5EF4-FFF2-40B4-BE49-F238E27FC236}">
                <a16:creationId xmlns:a16="http://schemas.microsoft.com/office/drawing/2014/main" id="{092BE50A-AB5F-A191-65CC-0D8AF88EE766}"/>
              </a:ext>
            </a:extLst>
          </p:cNvPr>
          <p:cNvSpPr/>
          <p:nvPr/>
        </p:nvSpPr>
        <p:spPr>
          <a:xfrm>
            <a:off x="7591301" y="3854118"/>
            <a:ext cx="629656" cy="717454"/>
          </a:xfrm>
          <a:prstGeom prst="pie">
            <a:avLst>
              <a:gd name="adj1" fmla="val 16268813"/>
              <a:gd name="adj2" fmla="val 184734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CA03BB-F321-4F32-13CE-E45AEF9A70D7}"/>
              </a:ext>
            </a:extLst>
          </p:cNvPr>
          <p:cNvCxnSpPr>
            <a:cxnSpLocks/>
          </p:cNvCxnSpPr>
          <p:nvPr/>
        </p:nvCxnSpPr>
        <p:spPr>
          <a:xfrm flipV="1">
            <a:off x="7906129" y="3193961"/>
            <a:ext cx="787110" cy="100729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625C7C9-F542-340D-D61C-63DF5B4AF9B9}"/>
                  </a:ext>
                </a:extLst>
              </p:cNvPr>
              <p:cNvSpPr txBox="1"/>
              <p:nvPr/>
            </p:nvSpPr>
            <p:spPr>
              <a:xfrm>
                <a:off x="7950545" y="3580739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625C7C9-F542-340D-D61C-63DF5B4AF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545" y="3580739"/>
                <a:ext cx="200696" cy="276999"/>
              </a:xfrm>
              <a:prstGeom prst="rect">
                <a:avLst/>
              </a:prstGeom>
              <a:blipFill>
                <a:blip r:embed="rId3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Partial Circle 46">
            <a:extLst>
              <a:ext uri="{FF2B5EF4-FFF2-40B4-BE49-F238E27FC236}">
                <a16:creationId xmlns:a16="http://schemas.microsoft.com/office/drawing/2014/main" id="{FE7D881B-AC9B-BE13-AE76-2036402C2DCF}"/>
              </a:ext>
            </a:extLst>
          </p:cNvPr>
          <p:cNvSpPr/>
          <p:nvPr/>
        </p:nvSpPr>
        <p:spPr>
          <a:xfrm rot="4066922">
            <a:off x="7298751" y="1296989"/>
            <a:ext cx="1252289" cy="1124529"/>
          </a:xfrm>
          <a:prstGeom prst="pie">
            <a:avLst>
              <a:gd name="adj1" fmla="val 5400000"/>
              <a:gd name="adj2" fmla="val 16200000"/>
            </a:avLst>
          </a:prstGeom>
          <a:solidFill>
            <a:srgbClr val="FFC0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Partial Circle 47">
            <a:extLst>
              <a:ext uri="{FF2B5EF4-FFF2-40B4-BE49-F238E27FC236}">
                <a16:creationId xmlns:a16="http://schemas.microsoft.com/office/drawing/2014/main" id="{C89DCF98-3F6A-5B74-8CB7-B8D331D78F03}"/>
              </a:ext>
            </a:extLst>
          </p:cNvPr>
          <p:cNvSpPr/>
          <p:nvPr/>
        </p:nvSpPr>
        <p:spPr>
          <a:xfrm rot="8599314">
            <a:off x="9218688" y="1325808"/>
            <a:ext cx="1252289" cy="1124529"/>
          </a:xfrm>
          <a:prstGeom prst="pie">
            <a:avLst>
              <a:gd name="adj1" fmla="val 5400000"/>
              <a:gd name="adj2" fmla="val 16200000"/>
            </a:avLst>
          </a:prstGeom>
          <a:solidFill>
            <a:srgbClr val="FFC0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37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17" grpId="0"/>
      <p:bldP spid="18" grpId="0"/>
      <p:bldP spid="19" grpId="0"/>
      <p:bldP spid="39" grpId="0" animBg="1"/>
      <p:bldP spid="41" grpId="0"/>
      <p:bldP spid="47" grpId="0" animBg="1"/>
      <p:bldP spid="4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BB73-80F8-FE52-D3F9-EBAAE2DA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666C-66BA-7B80-5A99-813D0049A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22263" cy="4351337"/>
          </a:xfrm>
        </p:spPr>
        <p:txBody>
          <a:bodyPr/>
          <a:lstStyle/>
          <a:p>
            <a:r>
              <a:rPr lang="uk-UA" dirty="0"/>
              <a:t>Чи в такій ситуації слід обчислювати закон косинусів ламберта на поверхні камери</a:t>
            </a:r>
            <a:r>
              <a:rPr lang="en-US" dirty="0"/>
              <a:t>?</a:t>
            </a:r>
          </a:p>
          <a:p>
            <a:r>
              <a:rPr lang="uk-UA" dirty="0"/>
              <a:t>Ні, саме ця ситуація не може виникнути у нашій програмі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93101-A0F5-960D-B17F-8CFEB5AE78AF}"/>
              </a:ext>
            </a:extLst>
          </p:cNvPr>
          <p:cNvCxnSpPr>
            <a:cxnSpLocks/>
          </p:cNvCxnSpPr>
          <p:nvPr/>
        </p:nvCxnSpPr>
        <p:spPr>
          <a:xfrm>
            <a:off x="8400218" y="1208214"/>
            <a:ext cx="0" cy="12943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3FF5D1F-2D22-4E1F-48BE-6590EBB79197}"/>
              </a:ext>
            </a:extLst>
          </p:cNvPr>
          <p:cNvSpPr/>
          <p:nvPr/>
        </p:nvSpPr>
        <p:spPr>
          <a:xfrm>
            <a:off x="7672562" y="1813521"/>
            <a:ext cx="109462" cy="12234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4D7710-9E5E-BE54-4D8E-E5351B05CEDA}"/>
              </a:ext>
            </a:extLst>
          </p:cNvPr>
          <p:cNvCxnSpPr/>
          <p:nvPr/>
        </p:nvCxnSpPr>
        <p:spPr>
          <a:xfrm>
            <a:off x="8310067" y="1208214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54615-29F8-B9DE-857F-E3E06995AEEE}"/>
              </a:ext>
            </a:extLst>
          </p:cNvPr>
          <p:cNvCxnSpPr/>
          <p:nvPr/>
        </p:nvCxnSpPr>
        <p:spPr>
          <a:xfrm>
            <a:off x="8307921" y="1528039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0D122E-94BB-45EF-2ACA-5F5C521E735D}"/>
              </a:ext>
            </a:extLst>
          </p:cNvPr>
          <p:cNvCxnSpPr/>
          <p:nvPr/>
        </p:nvCxnSpPr>
        <p:spPr>
          <a:xfrm>
            <a:off x="8307921" y="1867182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95E759-B864-DBD6-8993-89E4C5D003B6}"/>
              </a:ext>
            </a:extLst>
          </p:cNvPr>
          <p:cNvCxnSpPr/>
          <p:nvPr/>
        </p:nvCxnSpPr>
        <p:spPr>
          <a:xfrm>
            <a:off x="8316582" y="2502541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E43464-B15B-538E-DAF0-2D4764EDCD80}"/>
              </a:ext>
            </a:extLst>
          </p:cNvPr>
          <p:cNvCxnSpPr/>
          <p:nvPr/>
        </p:nvCxnSpPr>
        <p:spPr>
          <a:xfrm>
            <a:off x="8316582" y="2187007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9C7C5FD-9FE8-01B4-4D7D-7EE30DA2F410}"/>
              </a:ext>
            </a:extLst>
          </p:cNvPr>
          <p:cNvSpPr/>
          <p:nvPr/>
        </p:nvSpPr>
        <p:spPr>
          <a:xfrm>
            <a:off x="8340192" y="1297294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49F7DE-BE31-AF92-B623-B027471A13C0}"/>
              </a:ext>
            </a:extLst>
          </p:cNvPr>
          <p:cNvSpPr/>
          <p:nvPr/>
        </p:nvSpPr>
        <p:spPr>
          <a:xfrm>
            <a:off x="8350856" y="1648242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BDC7FB-3820-2917-C41E-E9B4291E58F9}"/>
              </a:ext>
            </a:extLst>
          </p:cNvPr>
          <p:cNvSpPr/>
          <p:nvPr/>
        </p:nvSpPr>
        <p:spPr>
          <a:xfrm>
            <a:off x="8346641" y="1974504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2DFB1F8-413A-50B9-B418-0EF59BB40FFF}"/>
              </a:ext>
            </a:extLst>
          </p:cNvPr>
          <p:cNvSpPr/>
          <p:nvPr/>
        </p:nvSpPr>
        <p:spPr>
          <a:xfrm>
            <a:off x="8346641" y="2283600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33B71C4-E097-529B-843D-4DE8DE09257D}"/>
              </a:ext>
            </a:extLst>
          </p:cNvPr>
          <p:cNvCxnSpPr>
            <a:cxnSpLocks/>
          </p:cNvCxnSpPr>
          <p:nvPr/>
        </p:nvCxnSpPr>
        <p:spPr>
          <a:xfrm flipH="1">
            <a:off x="9845484" y="2964409"/>
            <a:ext cx="804438" cy="36492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un 53">
            <a:extLst>
              <a:ext uri="{FF2B5EF4-FFF2-40B4-BE49-F238E27FC236}">
                <a16:creationId xmlns:a16="http://schemas.microsoft.com/office/drawing/2014/main" id="{BE03B332-04F1-75E2-3CEE-7F1C75EA52EF}"/>
              </a:ext>
            </a:extLst>
          </p:cNvPr>
          <p:cNvSpPr/>
          <p:nvPr/>
        </p:nvSpPr>
        <p:spPr>
          <a:xfrm>
            <a:off x="10435955" y="2604092"/>
            <a:ext cx="536408" cy="50184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6E0FD4E-50B4-17C3-DE38-24218DB085E0}"/>
              </a:ext>
            </a:extLst>
          </p:cNvPr>
          <p:cNvCxnSpPr>
            <a:cxnSpLocks/>
          </p:cNvCxnSpPr>
          <p:nvPr/>
        </p:nvCxnSpPr>
        <p:spPr>
          <a:xfrm flipH="1" flipV="1">
            <a:off x="8414204" y="1983222"/>
            <a:ext cx="1139171" cy="134611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9492E0-CE4F-2028-506B-09D51A4893AE}"/>
              </a:ext>
            </a:extLst>
          </p:cNvPr>
          <p:cNvCxnSpPr>
            <a:cxnSpLocks/>
          </p:cNvCxnSpPr>
          <p:nvPr/>
        </p:nvCxnSpPr>
        <p:spPr>
          <a:xfrm>
            <a:off x="8562406" y="3213664"/>
            <a:ext cx="1873549" cy="2058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89E42B-7992-3FDD-067C-0C31C9B3074A}"/>
              </a:ext>
            </a:extLst>
          </p:cNvPr>
          <p:cNvCxnSpPr>
            <a:cxnSpLocks/>
          </p:cNvCxnSpPr>
          <p:nvPr/>
        </p:nvCxnSpPr>
        <p:spPr>
          <a:xfrm flipH="1">
            <a:off x="9526129" y="2797247"/>
            <a:ext cx="1123793" cy="5124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096C62-26B8-E2CD-E430-A6F58D7F3449}"/>
              </a:ext>
            </a:extLst>
          </p:cNvPr>
          <p:cNvCxnSpPr>
            <a:cxnSpLocks/>
          </p:cNvCxnSpPr>
          <p:nvPr/>
        </p:nvCxnSpPr>
        <p:spPr>
          <a:xfrm flipH="1" flipV="1">
            <a:off x="8394923" y="1577530"/>
            <a:ext cx="1476313" cy="176920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7551B59-3D86-0B5E-868F-6EFF09961FE5}"/>
              </a:ext>
            </a:extLst>
          </p:cNvPr>
          <p:cNvSpPr/>
          <p:nvPr/>
        </p:nvSpPr>
        <p:spPr>
          <a:xfrm>
            <a:off x="9504608" y="2820473"/>
            <a:ext cx="1204175" cy="515155"/>
          </a:xfrm>
          <a:custGeom>
            <a:avLst/>
            <a:gdLst>
              <a:gd name="connsiteX0" fmla="*/ 1094705 w 1204175"/>
              <a:gd name="connsiteY0" fmla="*/ 0 h 515155"/>
              <a:gd name="connsiteX1" fmla="*/ 0 w 1204175"/>
              <a:gd name="connsiteY1" fmla="*/ 495837 h 515155"/>
              <a:gd name="connsiteX2" fmla="*/ 347730 w 1204175"/>
              <a:gd name="connsiteY2" fmla="*/ 515155 h 515155"/>
              <a:gd name="connsiteX3" fmla="*/ 1204175 w 1204175"/>
              <a:gd name="connsiteY3" fmla="*/ 122350 h 515155"/>
              <a:gd name="connsiteX4" fmla="*/ 1094705 w 1204175"/>
              <a:gd name="connsiteY4" fmla="*/ 0 h 51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175" h="515155">
                <a:moveTo>
                  <a:pt x="1094705" y="0"/>
                </a:moveTo>
                <a:lnTo>
                  <a:pt x="0" y="495837"/>
                </a:lnTo>
                <a:lnTo>
                  <a:pt x="347730" y="515155"/>
                </a:lnTo>
                <a:lnTo>
                  <a:pt x="1204175" y="122350"/>
                </a:lnTo>
                <a:lnTo>
                  <a:pt x="1094705" y="0"/>
                </a:lnTo>
                <a:close/>
              </a:path>
            </a:pathLst>
          </a:cu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E08A16-452B-568D-0840-992E4F11BD4D}"/>
              </a:ext>
            </a:extLst>
          </p:cNvPr>
          <p:cNvSpPr/>
          <p:nvPr/>
        </p:nvSpPr>
        <p:spPr>
          <a:xfrm>
            <a:off x="8390586" y="1564783"/>
            <a:ext cx="1474631" cy="1770845"/>
          </a:xfrm>
          <a:custGeom>
            <a:avLst/>
            <a:gdLst>
              <a:gd name="connsiteX0" fmla="*/ 1474631 w 1474631"/>
              <a:gd name="connsiteY0" fmla="*/ 1770845 h 1770845"/>
              <a:gd name="connsiteX1" fmla="*/ 0 w 1474631"/>
              <a:gd name="connsiteY1" fmla="*/ 0 h 1770845"/>
              <a:gd name="connsiteX2" fmla="*/ 12879 w 1474631"/>
              <a:gd name="connsiteY2" fmla="*/ 444321 h 1770845"/>
              <a:gd name="connsiteX3" fmla="*/ 1159099 w 1474631"/>
              <a:gd name="connsiteY3" fmla="*/ 1764406 h 1770845"/>
              <a:gd name="connsiteX4" fmla="*/ 1474631 w 1474631"/>
              <a:gd name="connsiteY4" fmla="*/ 1770845 h 177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4631" h="1770845">
                <a:moveTo>
                  <a:pt x="1474631" y="1770845"/>
                </a:moveTo>
                <a:lnTo>
                  <a:pt x="0" y="0"/>
                </a:lnTo>
                <a:lnTo>
                  <a:pt x="12879" y="444321"/>
                </a:lnTo>
                <a:lnTo>
                  <a:pt x="1159099" y="1764406"/>
                </a:lnTo>
                <a:lnTo>
                  <a:pt x="1474631" y="1770845"/>
                </a:lnTo>
                <a:close/>
              </a:path>
            </a:pathLst>
          </a:cu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C2A1FC-5910-B222-B9F2-82C24D188DEB}"/>
              </a:ext>
            </a:extLst>
          </p:cNvPr>
          <p:cNvSpPr/>
          <p:nvPr/>
        </p:nvSpPr>
        <p:spPr>
          <a:xfrm>
            <a:off x="9374975" y="2916199"/>
            <a:ext cx="691766" cy="70503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E46038-FA80-4F3A-D7BF-BC4F7025B4C9}"/>
              </a:ext>
            </a:extLst>
          </p:cNvPr>
          <p:cNvSpPr/>
          <p:nvPr/>
        </p:nvSpPr>
        <p:spPr>
          <a:xfrm>
            <a:off x="8102362" y="1492027"/>
            <a:ext cx="584438" cy="69498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E55112-B48B-D1BC-F65A-2ABEB7D428EF}"/>
              </a:ext>
            </a:extLst>
          </p:cNvPr>
          <p:cNvCxnSpPr>
            <a:cxnSpLocks/>
          </p:cNvCxnSpPr>
          <p:nvPr/>
        </p:nvCxnSpPr>
        <p:spPr>
          <a:xfrm flipH="1" flipV="1">
            <a:off x="8400218" y="1588240"/>
            <a:ext cx="1154" cy="41845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5C73BD9-E288-76BA-B036-FD5494290C81}"/>
              </a:ext>
            </a:extLst>
          </p:cNvPr>
          <p:cNvCxnSpPr>
            <a:stCxn id="24" idx="7"/>
          </p:cNvCxnSpPr>
          <p:nvPr/>
        </p:nvCxnSpPr>
        <p:spPr>
          <a:xfrm flipV="1">
            <a:off x="7765994" y="1208214"/>
            <a:ext cx="624592" cy="62322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741774-6BF9-B2D1-990C-2F8D042BB14F}"/>
              </a:ext>
            </a:extLst>
          </p:cNvPr>
          <p:cNvCxnSpPr>
            <a:cxnSpLocks/>
            <a:stCxn id="24" idx="5"/>
          </p:cNvCxnSpPr>
          <p:nvPr/>
        </p:nvCxnSpPr>
        <p:spPr>
          <a:xfrm>
            <a:off x="7765994" y="1917952"/>
            <a:ext cx="624592" cy="5845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8629D1B-43E4-4683-9E03-56FD552995AD}"/>
              </a:ext>
            </a:extLst>
          </p:cNvPr>
          <p:cNvSpPr txBox="1"/>
          <p:nvPr/>
        </p:nvSpPr>
        <p:spPr>
          <a:xfrm>
            <a:off x="6833205" y="1598397"/>
            <a:ext cx="926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Початок камери</a:t>
            </a:r>
            <a:endParaRPr lang="en-US" sz="1400" dirty="0">
              <a:latin typeface="YouTube Sans"/>
            </a:endParaRP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6F5EAC5D-F793-FA8D-1899-8FED07C7E1E9}"/>
              </a:ext>
            </a:extLst>
          </p:cNvPr>
          <p:cNvSpPr/>
          <p:nvPr/>
        </p:nvSpPr>
        <p:spPr>
          <a:xfrm>
            <a:off x="8620626" y="1208214"/>
            <a:ext cx="214794" cy="132556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96E8E0-B210-3F6A-3CEC-5D20007D3D2E}"/>
              </a:ext>
            </a:extLst>
          </p:cNvPr>
          <p:cNvSpPr txBox="1"/>
          <p:nvPr/>
        </p:nvSpPr>
        <p:spPr>
          <a:xfrm>
            <a:off x="8773304" y="1713293"/>
            <a:ext cx="92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ouTube Sans"/>
              </a:rPr>
              <a:t>4 </a:t>
            </a:r>
            <a:r>
              <a:rPr lang="uk-UA" sz="1400" dirty="0">
                <a:latin typeface="YouTube Sans"/>
              </a:rPr>
              <a:t>пікселі</a:t>
            </a:r>
            <a:endParaRPr lang="en-US" sz="1400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98499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4" grpId="1" animBg="1"/>
      <p:bldP spid="15" grpId="0" animBg="1"/>
      <p:bldP spid="62" grpId="0"/>
      <p:bldP spid="63" grpId="0" animBg="1"/>
      <p:bldP spid="63" grpId="1" animBg="1"/>
      <p:bldP spid="64" grpId="0"/>
      <p:bldP spid="6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BB73-80F8-FE52-D3F9-EBAAE2DA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666C-66BA-7B80-5A99-813D0049A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22263" cy="4351337"/>
          </a:xfrm>
        </p:spPr>
        <p:txBody>
          <a:bodyPr/>
          <a:lstStyle/>
          <a:p>
            <a:r>
              <a:rPr lang="uk-UA" dirty="0"/>
              <a:t>Чи в такій ситуації слід обчислювати закон косинусів ламберта на поверхні камери</a:t>
            </a:r>
            <a:r>
              <a:rPr lang="en-US" dirty="0"/>
              <a:t>?</a:t>
            </a:r>
          </a:p>
          <a:p>
            <a:r>
              <a:rPr lang="uk-UA" dirty="0"/>
              <a:t>Ні, саме ця ситуація не може виникнути у нашій програмі</a:t>
            </a:r>
            <a:endParaRPr lang="en-US" dirty="0"/>
          </a:p>
          <a:p>
            <a:pPr lvl="1"/>
            <a:r>
              <a:rPr lang="uk-UA" dirty="0"/>
              <a:t>У лекції про перспективну проєкцію, ми дізналися, що </a:t>
            </a:r>
            <a:r>
              <a:rPr lang="en-US" dirty="0"/>
              <a:t> </a:t>
            </a:r>
            <a:r>
              <a:rPr lang="uk-UA" dirty="0"/>
              <a:t>ми малюємо для кожного пікселя те, що промінь, який переходить положення камери та центрову точку пікселя перетинає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93101-A0F5-960D-B17F-8CFEB5AE78AF}"/>
              </a:ext>
            </a:extLst>
          </p:cNvPr>
          <p:cNvCxnSpPr>
            <a:cxnSpLocks/>
          </p:cNvCxnSpPr>
          <p:nvPr/>
        </p:nvCxnSpPr>
        <p:spPr>
          <a:xfrm>
            <a:off x="8400218" y="1208214"/>
            <a:ext cx="0" cy="12943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3FF5D1F-2D22-4E1F-48BE-6590EBB79197}"/>
              </a:ext>
            </a:extLst>
          </p:cNvPr>
          <p:cNvSpPr/>
          <p:nvPr/>
        </p:nvSpPr>
        <p:spPr>
          <a:xfrm>
            <a:off x="7672562" y="1813521"/>
            <a:ext cx="109462" cy="12234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4D7710-9E5E-BE54-4D8E-E5351B05CEDA}"/>
              </a:ext>
            </a:extLst>
          </p:cNvPr>
          <p:cNvCxnSpPr/>
          <p:nvPr/>
        </p:nvCxnSpPr>
        <p:spPr>
          <a:xfrm>
            <a:off x="8310067" y="1208214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54615-29F8-B9DE-857F-E3E06995AEEE}"/>
              </a:ext>
            </a:extLst>
          </p:cNvPr>
          <p:cNvCxnSpPr/>
          <p:nvPr/>
        </p:nvCxnSpPr>
        <p:spPr>
          <a:xfrm>
            <a:off x="8307921" y="1528039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0D122E-94BB-45EF-2ACA-5F5C521E735D}"/>
              </a:ext>
            </a:extLst>
          </p:cNvPr>
          <p:cNvCxnSpPr/>
          <p:nvPr/>
        </p:nvCxnSpPr>
        <p:spPr>
          <a:xfrm>
            <a:off x="8307921" y="1867182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95E759-B864-DBD6-8993-89E4C5D003B6}"/>
              </a:ext>
            </a:extLst>
          </p:cNvPr>
          <p:cNvCxnSpPr/>
          <p:nvPr/>
        </p:nvCxnSpPr>
        <p:spPr>
          <a:xfrm>
            <a:off x="8316582" y="2502541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E43464-B15B-538E-DAF0-2D4764EDCD80}"/>
              </a:ext>
            </a:extLst>
          </p:cNvPr>
          <p:cNvCxnSpPr/>
          <p:nvPr/>
        </p:nvCxnSpPr>
        <p:spPr>
          <a:xfrm>
            <a:off x="8316582" y="2187007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9C7C5FD-9FE8-01B4-4D7D-7EE30DA2F410}"/>
              </a:ext>
            </a:extLst>
          </p:cNvPr>
          <p:cNvSpPr/>
          <p:nvPr/>
        </p:nvSpPr>
        <p:spPr>
          <a:xfrm>
            <a:off x="8340192" y="1297294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49F7DE-BE31-AF92-B623-B027471A13C0}"/>
              </a:ext>
            </a:extLst>
          </p:cNvPr>
          <p:cNvSpPr/>
          <p:nvPr/>
        </p:nvSpPr>
        <p:spPr>
          <a:xfrm>
            <a:off x="8350856" y="1648242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BDC7FB-3820-2917-C41E-E9B4291E58F9}"/>
              </a:ext>
            </a:extLst>
          </p:cNvPr>
          <p:cNvSpPr/>
          <p:nvPr/>
        </p:nvSpPr>
        <p:spPr>
          <a:xfrm>
            <a:off x="8346641" y="1974504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2DFB1F8-413A-50B9-B418-0EF59BB40FFF}"/>
              </a:ext>
            </a:extLst>
          </p:cNvPr>
          <p:cNvSpPr/>
          <p:nvPr/>
        </p:nvSpPr>
        <p:spPr>
          <a:xfrm>
            <a:off x="8346641" y="2283600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>
            <a:extLst>
              <a:ext uri="{FF2B5EF4-FFF2-40B4-BE49-F238E27FC236}">
                <a16:creationId xmlns:a16="http://schemas.microsoft.com/office/drawing/2014/main" id="{BE03B332-04F1-75E2-3CEE-7F1C75EA52EF}"/>
              </a:ext>
            </a:extLst>
          </p:cNvPr>
          <p:cNvSpPr/>
          <p:nvPr/>
        </p:nvSpPr>
        <p:spPr>
          <a:xfrm>
            <a:off x="10435955" y="2604092"/>
            <a:ext cx="536408" cy="50184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9492E0-CE4F-2028-506B-09D51A4893AE}"/>
              </a:ext>
            </a:extLst>
          </p:cNvPr>
          <p:cNvCxnSpPr>
            <a:cxnSpLocks/>
          </p:cNvCxnSpPr>
          <p:nvPr/>
        </p:nvCxnSpPr>
        <p:spPr>
          <a:xfrm>
            <a:off x="8562406" y="3213664"/>
            <a:ext cx="1873549" cy="2058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26098B-DE49-1BCB-63EC-2212D9A7E678}"/>
              </a:ext>
            </a:extLst>
          </p:cNvPr>
          <p:cNvCxnSpPr>
            <a:cxnSpLocks/>
          </p:cNvCxnSpPr>
          <p:nvPr/>
        </p:nvCxnSpPr>
        <p:spPr>
          <a:xfrm flipV="1">
            <a:off x="7771868" y="746647"/>
            <a:ext cx="1419835" cy="10821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681D4A-2069-D76A-D10A-CF52F4F4A7E7}"/>
              </a:ext>
            </a:extLst>
          </p:cNvPr>
          <p:cNvCxnSpPr>
            <a:cxnSpLocks/>
          </p:cNvCxnSpPr>
          <p:nvPr/>
        </p:nvCxnSpPr>
        <p:spPr>
          <a:xfrm flipV="1">
            <a:off x="7787898" y="1395289"/>
            <a:ext cx="1873324" cy="4767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A92212-AABC-EB8B-0C5E-56D861DA94F3}"/>
              </a:ext>
            </a:extLst>
          </p:cNvPr>
          <p:cNvCxnSpPr>
            <a:cxnSpLocks/>
          </p:cNvCxnSpPr>
          <p:nvPr/>
        </p:nvCxnSpPr>
        <p:spPr>
          <a:xfrm>
            <a:off x="7787898" y="1872057"/>
            <a:ext cx="1942091" cy="533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C5CBD2-35F6-4DBD-9A6C-E9C91114DF6B}"/>
              </a:ext>
            </a:extLst>
          </p:cNvPr>
          <p:cNvCxnSpPr>
            <a:cxnSpLocks/>
          </p:cNvCxnSpPr>
          <p:nvPr/>
        </p:nvCxnSpPr>
        <p:spPr>
          <a:xfrm>
            <a:off x="7771868" y="1915313"/>
            <a:ext cx="2041833" cy="1435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437BF5-25A4-F362-D0DF-560CF17D37E8}"/>
              </a:ext>
            </a:extLst>
          </p:cNvPr>
          <p:cNvSpPr txBox="1"/>
          <p:nvPr/>
        </p:nvSpPr>
        <p:spPr>
          <a:xfrm>
            <a:off x="6833205" y="1598397"/>
            <a:ext cx="926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Початок камери</a:t>
            </a:r>
            <a:endParaRPr lang="en-US" sz="1400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283516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BB73-80F8-FE52-D3F9-EBAAE2DA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666C-66BA-7B80-5A99-813D0049A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22263" cy="4351337"/>
          </a:xfrm>
        </p:spPr>
        <p:txBody>
          <a:bodyPr/>
          <a:lstStyle/>
          <a:p>
            <a:r>
              <a:rPr lang="uk-UA" dirty="0"/>
              <a:t>Чи в такій ситуації слід обчислювати закон косинусів ламберта на поверхні камери</a:t>
            </a:r>
            <a:r>
              <a:rPr lang="en-US" dirty="0"/>
              <a:t>?</a:t>
            </a:r>
          </a:p>
          <a:p>
            <a:r>
              <a:rPr lang="uk-UA" dirty="0"/>
              <a:t>Ні, саме ця ситуація не може виникнути у нашій програмі</a:t>
            </a:r>
            <a:endParaRPr lang="en-US" dirty="0"/>
          </a:p>
          <a:p>
            <a:pPr lvl="1"/>
            <a:r>
              <a:rPr lang="uk-UA" dirty="0"/>
              <a:t>У лекції про перспективну проєкцію, ми дізналися, що </a:t>
            </a:r>
            <a:r>
              <a:rPr lang="en-US" dirty="0"/>
              <a:t> </a:t>
            </a:r>
            <a:r>
              <a:rPr lang="uk-UA" dirty="0"/>
              <a:t>ми малюємо для кожного пікселя те, що промінь, який переходить положення камери та центрову точку пікселя перетинає</a:t>
            </a:r>
          </a:p>
          <a:p>
            <a:r>
              <a:rPr lang="ru-RU" dirty="0"/>
              <a:t>Іншими словами, вплив на колір пікселя має лише світло, яке рухається прямо до пікселя та до початку камери</a:t>
            </a:r>
            <a:endParaRPr lang="en-US" dirty="0"/>
          </a:p>
          <a:p>
            <a:pPr lvl="1"/>
            <a:r>
              <a:rPr lang="uk-UA" dirty="0"/>
              <a:t>Ці промені створюють ефект перспективної проєкції</a:t>
            </a:r>
          </a:p>
          <a:p>
            <a:pPr lvl="1"/>
            <a:r>
              <a:rPr lang="uk-UA" dirty="0"/>
              <a:t>Включаючи всілякі інші промені б засмічувало колір пікселів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93101-A0F5-960D-B17F-8CFEB5AE78AF}"/>
              </a:ext>
            </a:extLst>
          </p:cNvPr>
          <p:cNvCxnSpPr>
            <a:cxnSpLocks/>
          </p:cNvCxnSpPr>
          <p:nvPr/>
        </p:nvCxnSpPr>
        <p:spPr>
          <a:xfrm>
            <a:off x="8400218" y="1208214"/>
            <a:ext cx="0" cy="12943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3FF5D1F-2D22-4E1F-48BE-6590EBB79197}"/>
              </a:ext>
            </a:extLst>
          </p:cNvPr>
          <p:cNvSpPr/>
          <p:nvPr/>
        </p:nvSpPr>
        <p:spPr>
          <a:xfrm>
            <a:off x="7672562" y="1813521"/>
            <a:ext cx="109462" cy="12234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4D7710-9E5E-BE54-4D8E-E5351B05CEDA}"/>
              </a:ext>
            </a:extLst>
          </p:cNvPr>
          <p:cNvCxnSpPr/>
          <p:nvPr/>
        </p:nvCxnSpPr>
        <p:spPr>
          <a:xfrm>
            <a:off x="8310067" y="1208214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54615-29F8-B9DE-857F-E3E06995AEEE}"/>
              </a:ext>
            </a:extLst>
          </p:cNvPr>
          <p:cNvCxnSpPr/>
          <p:nvPr/>
        </p:nvCxnSpPr>
        <p:spPr>
          <a:xfrm>
            <a:off x="8307921" y="1528039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0D122E-94BB-45EF-2ACA-5F5C521E735D}"/>
              </a:ext>
            </a:extLst>
          </p:cNvPr>
          <p:cNvCxnSpPr/>
          <p:nvPr/>
        </p:nvCxnSpPr>
        <p:spPr>
          <a:xfrm>
            <a:off x="8307921" y="1867182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95E759-B864-DBD6-8993-89E4C5D003B6}"/>
              </a:ext>
            </a:extLst>
          </p:cNvPr>
          <p:cNvCxnSpPr/>
          <p:nvPr/>
        </p:nvCxnSpPr>
        <p:spPr>
          <a:xfrm>
            <a:off x="8316582" y="2502541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E43464-B15B-538E-DAF0-2D4764EDCD80}"/>
              </a:ext>
            </a:extLst>
          </p:cNvPr>
          <p:cNvCxnSpPr/>
          <p:nvPr/>
        </p:nvCxnSpPr>
        <p:spPr>
          <a:xfrm>
            <a:off x="8316582" y="2187007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9C7C5FD-9FE8-01B4-4D7D-7EE30DA2F410}"/>
              </a:ext>
            </a:extLst>
          </p:cNvPr>
          <p:cNvSpPr/>
          <p:nvPr/>
        </p:nvSpPr>
        <p:spPr>
          <a:xfrm>
            <a:off x="8340192" y="1297294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49F7DE-BE31-AF92-B623-B027471A13C0}"/>
              </a:ext>
            </a:extLst>
          </p:cNvPr>
          <p:cNvSpPr/>
          <p:nvPr/>
        </p:nvSpPr>
        <p:spPr>
          <a:xfrm>
            <a:off x="8350856" y="1648242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BDC7FB-3820-2917-C41E-E9B4291E58F9}"/>
              </a:ext>
            </a:extLst>
          </p:cNvPr>
          <p:cNvSpPr/>
          <p:nvPr/>
        </p:nvSpPr>
        <p:spPr>
          <a:xfrm>
            <a:off x="8346641" y="1974504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2DFB1F8-413A-50B9-B418-0EF59BB40FFF}"/>
              </a:ext>
            </a:extLst>
          </p:cNvPr>
          <p:cNvSpPr/>
          <p:nvPr/>
        </p:nvSpPr>
        <p:spPr>
          <a:xfrm>
            <a:off x="8346641" y="2283600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>
            <a:extLst>
              <a:ext uri="{FF2B5EF4-FFF2-40B4-BE49-F238E27FC236}">
                <a16:creationId xmlns:a16="http://schemas.microsoft.com/office/drawing/2014/main" id="{BE03B332-04F1-75E2-3CEE-7F1C75EA52EF}"/>
              </a:ext>
            </a:extLst>
          </p:cNvPr>
          <p:cNvSpPr/>
          <p:nvPr/>
        </p:nvSpPr>
        <p:spPr>
          <a:xfrm>
            <a:off x="10435955" y="2604092"/>
            <a:ext cx="536408" cy="50184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9492E0-CE4F-2028-506B-09D51A4893AE}"/>
              </a:ext>
            </a:extLst>
          </p:cNvPr>
          <p:cNvCxnSpPr>
            <a:cxnSpLocks/>
          </p:cNvCxnSpPr>
          <p:nvPr/>
        </p:nvCxnSpPr>
        <p:spPr>
          <a:xfrm>
            <a:off x="8562406" y="3213664"/>
            <a:ext cx="1873549" cy="2058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26098B-DE49-1BCB-63EC-2212D9A7E678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7765994" y="772732"/>
            <a:ext cx="1416643" cy="105870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681D4A-2069-D76A-D10A-CF52F4F4A7E7}"/>
              </a:ext>
            </a:extLst>
          </p:cNvPr>
          <p:cNvCxnSpPr>
            <a:cxnSpLocks/>
            <a:endCxn id="24" idx="6"/>
          </p:cNvCxnSpPr>
          <p:nvPr/>
        </p:nvCxnSpPr>
        <p:spPr>
          <a:xfrm flipH="1">
            <a:off x="7782024" y="1419643"/>
            <a:ext cx="1832055" cy="45505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A92212-AABC-EB8B-0C5E-56D861DA94F3}"/>
              </a:ext>
            </a:extLst>
          </p:cNvPr>
          <p:cNvCxnSpPr>
            <a:cxnSpLocks/>
            <a:endCxn id="24" idx="6"/>
          </p:cNvCxnSpPr>
          <p:nvPr/>
        </p:nvCxnSpPr>
        <p:spPr>
          <a:xfrm flipH="1" flipV="1">
            <a:off x="7782024" y="1874696"/>
            <a:ext cx="1935086" cy="53125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C5CBD2-35F6-4DBD-9A6C-E9C91114DF6B}"/>
              </a:ext>
            </a:extLst>
          </p:cNvPr>
          <p:cNvCxnSpPr>
            <a:cxnSpLocks/>
            <a:endCxn id="24" idx="5"/>
          </p:cNvCxnSpPr>
          <p:nvPr/>
        </p:nvCxnSpPr>
        <p:spPr>
          <a:xfrm flipH="1" flipV="1">
            <a:off x="7765994" y="1917952"/>
            <a:ext cx="2079905" cy="141123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737FF3-32FF-32FF-2F29-41F1F0AF76AD}"/>
              </a:ext>
            </a:extLst>
          </p:cNvPr>
          <p:cNvSpPr txBox="1"/>
          <p:nvPr/>
        </p:nvSpPr>
        <p:spPr>
          <a:xfrm>
            <a:off x="6833205" y="1598397"/>
            <a:ext cx="926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Початок камери</a:t>
            </a:r>
            <a:endParaRPr lang="en-US" sz="1400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749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Колір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8BDA84-3D50-6615-1F7C-05BC1E135A9D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73EA4-1787-21A7-4931-29CA9253F618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D0C6AB-2EA3-96D3-C71E-91BB23DDA585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CF698-D922-9D77-5996-C4D272D7CB28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2AE207-98C4-7576-3186-D2CE2B6A7627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A3B0A0-708C-77E5-BB52-2B855C926296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583B4E-94EA-E95F-784F-AA48ED4E58E0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158321-42F1-30D1-BA04-97C177188C19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2C818-DC05-DA9A-10F3-EDC6A243E2DE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286A1-BD35-92EC-C672-ECCF09FB6331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E9B7E5-F26C-4572-306F-EBEB969A1490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84948E-C732-8C77-5595-B9D2909D2F4C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3C0777-51C0-17F0-E822-1F0CBE4CFA9D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9E200D-3E81-71CD-3EE7-88F14A8AC072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1B5A5-2D7D-BE78-D50A-EB05D8E272A3}"/>
              </a:ext>
            </a:extLst>
          </p:cNvPr>
          <p:cNvCxnSpPr>
            <a:cxnSpLocks/>
          </p:cNvCxnSpPr>
          <p:nvPr/>
        </p:nvCxnSpPr>
        <p:spPr>
          <a:xfrm flipH="1">
            <a:off x="8958226" y="1872807"/>
            <a:ext cx="2620878" cy="21998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71EA5D-D46A-C206-C1CC-A4740F8A9E40}"/>
              </a:ext>
            </a:extLst>
          </p:cNvPr>
          <p:cNvCxnSpPr>
            <a:cxnSpLocks/>
          </p:cNvCxnSpPr>
          <p:nvPr/>
        </p:nvCxnSpPr>
        <p:spPr>
          <a:xfrm flipH="1" flipV="1">
            <a:off x="6699547" y="2460459"/>
            <a:ext cx="2258679" cy="1600200"/>
          </a:xfrm>
          <a:prstGeom prst="straightConnector1">
            <a:avLst/>
          </a:prstGeom>
          <a:ln w="28575">
            <a:solidFill>
              <a:srgbClr val="0060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6FA1B9-6ED7-EB5B-BC18-34E385D7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89832" cy="4351337"/>
          </a:xfrm>
        </p:spPr>
        <p:txBody>
          <a:bodyPr>
            <a:normAutofit/>
          </a:bodyPr>
          <a:lstStyle/>
          <a:p>
            <a:r>
              <a:rPr lang="uk-UA" dirty="0"/>
              <a:t>Часом матеріал не поглинає весь канал, а лише частину його інтенсивності</a:t>
            </a:r>
          </a:p>
          <a:p>
            <a:r>
              <a:rPr lang="uk-UA" dirty="0"/>
              <a:t>У всіх цих прикладах світло має свій колір у просторі </a:t>
            </a:r>
            <a:r>
              <a:rPr lang="en-US" dirty="0"/>
              <a:t>RGB</a:t>
            </a:r>
            <a:r>
              <a:rPr lang="uk-UA" dirty="0"/>
              <a:t>, тоді як матеріал має інший колір у тому ж </a:t>
            </a:r>
            <a:r>
              <a:rPr lang="en-US" dirty="0"/>
              <a:t>RGB </a:t>
            </a:r>
            <a:r>
              <a:rPr lang="uk-UA" dirty="0"/>
              <a:t>просторі</a:t>
            </a:r>
          </a:p>
          <a:p>
            <a:pPr lvl="1"/>
            <a:r>
              <a:rPr lang="uk-UA" dirty="0"/>
              <a:t>Колір світла вказує на те, які кольори може мати відбитий промінь та його найвища інтенсивність</a:t>
            </a:r>
          </a:p>
          <a:p>
            <a:pPr lvl="1"/>
            <a:r>
              <a:rPr lang="uk-UA" dirty="0"/>
              <a:t>Колір матеріалу фільтрує ці можливі відбиті кольори, поглинаючи деякі частини світла, та відбиваючи інші</a:t>
            </a:r>
          </a:p>
          <a:p>
            <a:r>
              <a:rPr lang="uk-UA" dirty="0"/>
              <a:t>Ми можемо моделювати цю взаємодію, перемножуючи колір світла на колір матеріалу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0EB67D-9FFE-8A47-87E7-2EDFBBB93D0F}"/>
              </a:ext>
            </a:extLst>
          </p:cNvPr>
          <p:cNvCxnSpPr>
            <a:cxnSpLocks/>
          </p:cNvCxnSpPr>
          <p:nvPr/>
        </p:nvCxnSpPr>
        <p:spPr>
          <a:xfrm flipH="1">
            <a:off x="9087828" y="1842727"/>
            <a:ext cx="2620878" cy="219988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C574CB-82CE-4637-6232-DFD8CBE8CF5A}"/>
              </a:ext>
            </a:extLst>
          </p:cNvPr>
          <p:cNvCxnSpPr>
            <a:cxnSpLocks/>
          </p:cNvCxnSpPr>
          <p:nvPr/>
        </p:nvCxnSpPr>
        <p:spPr>
          <a:xfrm flipH="1">
            <a:off x="8828882" y="1896870"/>
            <a:ext cx="2620878" cy="2199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n 10">
            <a:extLst>
              <a:ext uri="{FF2B5EF4-FFF2-40B4-BE49-F238E27FC236}">
                <a16:creationId xmlns:a16="http://schemas.microsoft.com/office/drawing/2014/main" id="{DEAD2E9C-49DA-B7D7-E472-44C734B9EF38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7A463E-0695-56D6-136F-42AA7515F28C}"/>
              </a:ext>
            </a:extLst>
          </p:cNvPr>
          <p:cNvSpPr txBox="1"/>
          <p:nvPr/>
        </p:nvSpPr>
        <p:spPr>
          <a:xfrm>
            <a:off x="7201089" y="1121586"/>
            <a:ext cx="1739402" cy="116955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  <a:latin typeface="YouTube Sans"/>
              </a:rPr>
              <a:t>Відбиті канали темніші (менша інтенсивність), та разом формують сивий колір</a:t>
            </a:r>
            <a:endParaRPr lang="en-US" sz="1400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444D45-9A14-1BF8-9021-BF3B40EA8F20}"/>
              </a:ext>
            </a:extLst>
          </p:cNvPr>
          <p:cNvCxnSpPr>
            <a:cxnSpLocks/>
          </p:cNvCxnSpPr>
          <p:nvPr/>
        </p:nvCxnSpPr>
        <p:spPr>
          <a:xfrm flipH="1" flipV="1">
            <a:off x="6641819" y="2514600"/>
            <a:ext cx="2221279" cy="1576138"/>
          </a:xfrm>
          <a:prstGeom prst="straightConnector1">
            <a:avLst/>
          </a:prstGeom>
          <a:ln w="28575">
            <a:solidFill>
              <a:srgbClr val="8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27934B-7888-5560-5831-9C4DF62D887F}"/>
              </a:ext>
            </a:extLst>
          </p:cNvPr>
          <p:cNvCxnSpPr>
            <a:cxnSpLocks/>
          </p:cNvCxnSpPr>
          <p:nvPr/>
        </p:nvCxnSpPr>
        <p:spPr>
          <a:xfrm flipH="1" flipV="1">
            <a:off x="6762732" y="2379246"/>
            <a:ext cx="2340997" cy="1666373"/>
          </a:xfrm>
          <a:prstGeom prst="straightConnector1">
            <a:avLst/>
          </a:prstGeom>
          <a:ln w="28575">
            <a:solidFill>
              <a:srgbClr val="003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9165E-E717-C2F9-A673-251DD4798329}"/>
                  </a:ext>
                </a:extLst>
              </p:cNvPr>
              <p:cNvSpPr txBox="1"/>
              <p:nvPr/>
            </p:nvSpPr>
            <p:spPr>
              <a:xfrm>
                <a:off x="10145045" y="3248709"/>
                <a:ext cx="1848775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=(1, 1, 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9165E-E717-C2F9-A673-251DD4798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045" y="3248709"/>
                <a:ext cx="1848775" cy="266227"/>
              </a:xfrm>
              <a:prstGeom prst="rect">
                <a:avLst/>
              </a:prstGeom>
              <a:blipFill>
                <a:blip r:embed="rId4"/>
                <a:stretch>
                  <a:fillRect l="-1980" r="-33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A0F802-7258-1B67-7D21-620BF9131D0E}"/>
                  </a:ext>
                </a:extLst>
              </p:cNvPr>
              <p:cNvSpPr txBox="1"/>
              <p:nvPr/>
            </p:nvSpPr>
            <p:spPr>
              <a:xfrm>
                <a:off x="7782983" y="4138863"/>
                <a:ext cx="26096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𝑚𝑎𝑡𝑒𝑟𝑖𝑎𝑙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=(0.4, 0.4, 0.4)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A0F802-7258-1B67-7D21-620BF9131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983" y="4138863"/>
                <a:ext cx="2609689" cy="246221"/>
              </a:xfrm>
              <a:prstGeom prst="rect">
                <a:avLst/>
              </a:prstGeom>
              <a:blipFill>
                <a:blip r:embed="rId5"/>
                <a:stretch>
                  <a:fillRect l="-1168" r="-1869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61FBDC-3333-EC82-6887-C0C66D4664CA}"/>
                  </a:ext>
                </a:extLst>
              </p:cNvPr>
              <p:cNvSpPr txBox="1"/>
              <p:nvPr/>
            </p:nvSpPr>
            <p:spPr>
              <a:xfrm>
                <a:off x="6028325" y="4971047"/>
                <a:ext cx="3475887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𝑟𝑒𝑠𝑢𝑙𝑡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𝑚𝑎𝑡𝑒𝑟𝑖𝑎𝑙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61FBDC-3333-EC82-6887-C0C66D466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325" y="4971047"/>
                <a:ext cx="3475887" cy="266227"/>
              </a:xfrm>
              <a:prstGeom prst="rect">
                <a:avLst/>
              </a:prstGeom>
              <a:blipFill>
                <a:blip r:embed="rId6"/>
                <a:stretch>
                  <a:fillRect l="-8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56DD0A-ADB9-1548-1A38-10C5317B84F2}"/>
                  </a:ext>
                </a:extLst>
              </p:cNvPr>
              <p:cNvSpPr txBox="1"/>
              <p:nvPr/>
            </p:nvSpPr>
            <p:spPr>
              <a:xfrm>
                <a:off x="7036308" y="5348465"/>
                <a:ext cx="22521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1, 1, 1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∗(0.4, 0.4, 0.4)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56DD0A-ADB9-1548-1A38-10C5317B8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308" y="5348465"/>
                <a:ext cx="2252155" cy="246221"/>
              </a:xfrm>
              <a:prstGeom prst="rect">
                <a:avLst/>
              </a:prstGeom>
              <a:blipFill>
                <a:blip r:embed="rId7"/>
                <a:stretch>
                  <a:fillRect l="-270" r="-2432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08080A-5421-63AE-BC88-625F4B5C4E75}"/>
                  </a:ext>
                </a:extLst>
              </p:cNvPr>
              <p:cNvSpPr txBox="1"/>
              <p:nvPr/>
            </p:nvSpPr>
            <p:spPr>
              <a:xfrm>
                <a:off x="7024276" y="5727749"/>
                <a:ext cx="14430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=(0.4, 0.4, 0.4)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08080A-5421-63AE-BC88-625F4B5C4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76" y="5727749"/>
                <a:ext cx="1443024" cy="246221"/>
              </a:xfrm>
              <a:prstGeom prst="rect">
                <a:avLst/>
              </a:prstGeom>
              <a:blipFill>
                <a:blip r:embed="rId8"/>
                <a:stretch>
                  <a:fillRect r="-253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A828C90-07EB-8D87-4108-6E5CD603D5EC}"/>
              </a:ext>
            </a:extLst>
          </p:cNvPr>
          <p:cNvSpPr txBox="1"/>
          <p:nvPr/>
        </p:nvSpPr>
        <p:spPr>
          <a:xfrm>
            <a:off x="9069835" y="1173768"/>
            <a:ext cx="1777711" cy="107721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Колір матеріалу матиме значення між 0-1 у кожному каналі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73993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1" grpId="0"/>
      <p:bldP spid="24" grpId="0"/>
      <p:bldP spid="27" grpId="0"/>
      <p:bldP spid="30" grpId="0"/>
      <p:bldP spid="33" grpId="0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BB73-80F8-FE52-D3F9-EBAAE2DA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Дифузне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666C-66BA-7B80-5A99-813D0049A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22263" cy="4351337"/>
          </a:xfrm>
        </p:spPr>
        <p:txBody>
          <a:bodyPr/>
          <a:lstStyle/>
          <a:p>
            <a:r>
              <a:rPr lang="uk-UA" dirty="0"/>
              <a:t>Чи в такій ситуації слід обчислювати закон косинусів ламберта на поверхні камери</a:t>
            </a:r>
            <a:r>
              <a:rPr lang="en-US" dirty="0"/>
              <a:t>?</a:t>
            </a:r>
          </a:p>
          <a:p>
            <a:r>
              <a:rPr lang="uk-UA" dirty="0"/>
              <a:t>Ні, саме ця ситуація не може виникнути у нашій програмі</a:t>
            </a:r>
            <a:endParaRPr lang="en-US" dirty="0"/>
          </a:p>
          <a:p>
            <a:pPr lvl="1"/>
            <a:r>
              <a:rPr lang="uk-UA" dirty="0"/>
              <a:t>У лекції про перспективну проєкцію, ми дізналися, що </a:t>
            </a:r>
            <a:r>
              <a:rPr lang="en-US" dirty="0"/>
              <a:t> </a:t>
            </a:r>
            <a:r>
              <a:rPr lang="uk-UA" dirty="0"/>
              <a:t>ми малюємо для кожного пікселя те, що промінь, який переходить положення камери та центрову точку пікселя перетинає</a:t>
            </a:r>
          </a:p>
          <a:p>
            <a:r>
              <a:rPr lang="ru-RU" dirty="0"/>
              <a:t>Іншими словами, вплив на колір пікселя має лише світло, яке рухається прямо до пікселя та до початку камери</a:t>
            </a:r>
            <a:endParaRPr lang="en-US" dirty="0"/>
          </a:p>
          <a:p>
            <a:pPr lvl="1"/>
            <a:r>
              <a:rPr lang="uk-UA" dirty="0"/>
              <a:t>Ці промені створюють ефект перспективної проєкції</a:t>
            </a:r>
          </a:p>
          <a:p>
            <a:pPr lvl="1"/>
            <a:r>
              <a:rPr lang="uk-UA" dirty="0"/>
              <a:t>Включаючи всілякі інші промені б засмічувало колір пікселів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93101-A0F5-960D-B17F-8CFEB5AE78AF}"/>
              </a:ext>
            </a:extLst>
          </p:cNvPr>
          <p:cNvCxnSpPr>
            <a:cxnSpLocks/>
          </p:cNvCxnSpPr>
          <p:nvPr/>
        </p:nvCxnSpPr>
        <p:spPr>
          <a:xfrm>
            <a:off x="8400218" y="1208214"/>
            <a:ext cx="0" cy="12943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3FF5D1F-2D22-4E1F-48BE-6590EBB79197}"/>
              </a:ext>
            </a:extLst>
          </p:cNvPr>
          <p:cNvSpPr/>
          <p:nvPr/>
        </p:nvSpPr>
        <p:spPr>
          <a:xfrm>
            <a:off x="7672562" y="1813521"/>
            <a:ext cx="109462" cy="12234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4D7710-9E5E-BE54-4D8E-E5351B05CEDA}"/>
              </a:ext>
            </a:extLst>
          </p:cNvPr>
          <p:cNvCxnSpPr/>
          <p:nvPr/>
        </p:nvCxnSpPr>
        <p:spPr>
          <a:xfrm>
            <a:off x="8310067" y="1208214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54615-29F8-B9DE-857F-E3E06995AEEE}"/>
              </a:ext>
            </a:extLst>
          </p:cNvPr>
          <p:cNvCxnSpPr/>
          <p:nvPr/>
        </p:nvCxnSpPr>
        <p:spPr>
          <a:xfrm>
            <a:off x="8307921" y="1528039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0D122E-94BB-45EF-2ACA-5F5C521E735D}"/>
              </a:ext>
            </a:extLst>
          </p:cNvPr>
          <p:cNvCxnSpPr/>
          <p:nvPr/>
        </p:nvCxnSpPr>
        <p:spPr>
          <a:xfrm>
            <a:off x="8307921" y="1867182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95E759-B864-DBD6-8993-89E4C5D003B6}"/>
              </a:ext>
            </a:extLst>
          </p:cNvPr>
          <p:cNvCxnSpPr/>
          <p:nvPr/>
        </p:nvCxnSpPr>
        <p:spPr>
          <a:xfrm>
            <a:off x="8316582" y="2502541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E43464-B15B-538E-DAF0-2D4764EDCD80}"/>
              </a:ext>
            </a:extLst>
          </p:cNvPr>
          <p:cNvCxnSpPr/>
          <p:nvPr/>
        </p:nvCxnSpPr>
        <p:spPr>
          <a:xfrm>
            <a:off x="8316582" y="2187007"/>
            <a:ext cx="18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9C7C5FD-9FE8-01B4-4D7D-7EE30DA2F410}"/>
              </a:ext>
            </a:extLst>
          </p:cNvPr>
          <p:cNvSpPr/>
          <p:nvPr/>
        </p:nvSpPr>
        <p:spPr>
          <a:xfrm>
            <a:off x="8340192" y="1297294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49F7DE-BE31-AF92-B623-B027471A13C0}"/>
              </a:ext>
            </a:extLst>
          </p:cNvPr>
          <p:cNvSpPr/>
          <p:nvPr/>
        </p:nvSpPr>
        <p:spPr>
          <a:xfrm>
            <a:off x="8350856" y="1648242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BDC7FB-3820-2917-C41E-E9B4291E58F9}"/>
              </a:ext>
            </a:extLst>
          </p:cNvPr>
          <p:cNvSpPr/>
          <p:nvPr/>
        </p:nvSpPr>
        <p:spPr>
          <a:xfrm>
            <a:off x="8346641" y="1974504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2DFB1F8-413A-50B9-B418-0EF59BB40FFF}"/>
              </a:ext>
            </a:extLst>
          </p:cNvPr>
          <p:cNvSpPr/>
          <p:nvPr/>
        </p:nvSpPr>
        <p:spPr>
          <a:xfrm>
            <a:off x="8346641" y="2283600"/>
            <a:ext cx="109462" cy="122349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>
            <a:extLst>
              <a:ext uri="{FF2B5EF4-FFF2-40B4-BE49-F238E27FC236}">
                <a16:creationId xmlns:a16="http://schemas.microsoft.com/office/drawing/2014/main" id="{BE03B332-04F1-75E2-3CEE-7F1C75EA52EF}"/>
              </a:ext>
            </a:extLst>
          </p:cNvPr>
          <p:cNvSpPr/>
          <p:nvPr/>
        </p:nvSpPr>
        <p:spPr>
          <a:xfrm>
            <a:off x="10435955" y="2604092"/>
            <a:ext cx="536408" cy="50184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9492E0-CE4F-2028-506B-09D51A4893AE}"/>
              </a:ext>
            </a:extLst>
          </p:cNvPr>
          <p:cNvCxnSpPr>
            <a:cxnSpLocks/>
          </p:cNvCxnSpPr>
          <p:nvPr/>
        </p:nvCxnSpPr>
        <p:spPr>
          <a:xfrm>
            <a:off x="8562406" y="3213664"/>
            <a:ext cx="1873549" cy="2058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26098B-DE49-1BCB-63EC-2212D9A7E678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7765994" y="772732"/>
            <a:ext cx="1416643" cy="105870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681D4A-2069-D76A-D10A-CF52F4F4A7E7}"/>
              </a:ext>
            </a:extLst>
          </p:cNvPr>
          <p:cNvCxnSpPr>
            <a:cxnSpLocks/>
            <a:endCxn id="24" idx="6"/>
          </p:cNvCxnSpPr>
          <p:nvPr/>
        </p:nvCxnSpPr>
        <p:spPr>
          <a:xfrm flipH="1">
            <a:off x="7782024" y="1419643"/>
            <a:ext cx="1832055" cy="45505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A92212-AABC-EB8B-0C5E-56D861DA94F3}"/>
              </a:ext>
            </a:extLst>
          </p:cNvPr>
          <p:cNvCxnSpPr>
            <a:cxnSpLocks/>
            <a:endCxn id="24" idx="6"/>
          </p:cNvCxnSpPr>
          <p:nvPr/>
        </p:nvCxnSpPr>
        <p:spPr>
          <a:xfrm flipH="1" flipV="1">
            <a:off x="7782024" y="1874696"/>
            <a:ext cx="1935086" cy="53125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C5CBD2-35F6-4DBD-9A6C-E9C91114DF6B}"/>
              </a:ext>
            </a:extLst>
          </p:cNvPr>
          <p:cNvCxnSpPr>
            <a:cxnSpLocks/>
            <a:endCxn id="24" idx="5"/>
          </p:cNvCxnSpPr>
          <p:nvPr/>
        </p:nvCxnSpPr>
        <p:spPr>
          <a:xfrm flipH="1" flipV="1">
            <a:off x="7765994" y="1917952"/>
            <a:ext cx="2079905" cy="141123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1122B2-FF4C-F05B-1832-51310CA10D04}"/>
              </a:ext>
            </a:extLst>
          </p:cNvPr>
          <p:cNvCxnSpPr>
            <a:cxnSpLocks/>
          </p:cNvCxnSpPr>
          <p:nvPr/>
        </p:nvCxnSpPr>
        <p:spPr>
          <a:xfrm flipH="1">
            <a:off x="9845484" y="2964409"/>
            <a:ext cx="804438" cy="36492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E34E06-CAAA-7D3A-0D35-75B2CE28F0FC}"/>
              </a:ext>
            </a:extLst>
          </p:cNvPr>
          <p:cNvCxnSpPr>
            <a:cxnSpLocks/>
          </p:cNvCxnSpPr>
          <p:nvPr/>
        </p:nvCxnSpPr>
        <p:spPr>
          <a:xfrm flipH="1" flipV="1">
            <a:off x="8414204" y="1983222"/>
            <a:ext cx="1139171" cy="134611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807DEC-4AC2-1D11-238D-50F2DB2E9B70}"/>
              </a:ext>
            </a:extLst>
          </p:cNvPr>
          <p:cNvCxnSpPr>
            <a:cxnSpLocks/>
          </p:cNvCxnSpPr>
          <p:nvPr/>
        </p:nvCxnSpPr>
        <p:spPr>
          <a:xfrm flipH="1">
            <a:off x="9526129" y="2797247"/>
            <a:ext cx="1123793" cy="51246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BD3221-CE37-EA5F-8708-E60D4524F875}"/>
              </a:ext>
            </a:extLst>
          </p:cNvPr>
          <p:cNvCxnSpPr>
            <a:cxnSpLocks/>
          </p:cNvCxnSpPr>
          <p:nvPr/>
        </p:nvCxnSpPr>
        <p:spPr>
          <a:xfrm flipH="1" flipV="1">
            <a:off x="8394923" y="1577530"/>
            <a:ext cx="1476313" cy="176920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2B74C3-78E8-FD5A-CD68-7E6B20D9F986}"/>
              </a:ext>
            </a:extLst>
          </p:cNvPr>
          <p:cNvSpPr/>
          <p:nvPr/>
        </p:nvSpPr>
        <p:spPr>
          <a:xfrm>
            <a:off x="9504608" y="2820473"/>
            <a:ext cx="1204175" cy="515155"/>
          </a:xfrm>
          <a:custGeom>
            <a:avLst/>
            <a:gdLst>
              <a:gd name="connsiteX0" fmla="*/ 1094705 w 1204175"/>
              <a:gd name="connsiteY0" fmla="*/ 0 h 515155"/>
              <a:gd name="connsiteX1" fmla="*/ 0 w 1204175"/>
              <a:gd name="connsiteY1" fmla="*/ 495837 h 515155"/>
              <a:gd name="connsiteX2" fmla="*/ 347730 w 1204175"/>
              <a:gd name="connsiteY2" fmla="*/ 515155 h 515155"/>
              <a:gd name="connsiteX3" fmla="*/ 1204175 w 1204175"/>
              <a:gd name="connsiteY3" fmla="*/ 122350 h 515155"/>
              <a:gd name="connsiteX4" fmla="*/ 1094705 w 1204175"/>
              <a:gd name="connsiteY4" fmla="*/ 0 h 51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175" h="515155">
                <a:moveTo>
                  <a:pt x="1094705" y="0"/>
                </a:moveTo>
                <a:lnTo>
                  <a:pt x="0" y="495837"/>
                </a:lnTo>
                <a:lnTo>
                  <a:pt x="347730" y="515155"/>
                </a:lnTo>
                <a:lnTo>
                  <a:pt x="1204175" y="122350"/>
                </a:lnTo>
                <a:lnTo>
                  <a:pt x="1094705" y="0"/>
                </a:lnTo>
                <a:close/>
              </a:path>
            </a:pathLst>
          </a:cu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6D1DD71-5D40-87AC-8522-3E6FC66722ED}"/>
              </a:ext>
            </a:extLst>
          </p:cNvPr>
          <p:cNvSpPr/>
          <p:nvPr/>
        </p:nvSpPr>
        <p:spPr>
          <a:xfrm>
            <a:off x="8390586" y="1564783"/>
            <a:ext cx="1474631" cy="1770845"/>
          </a:xfrm>
          <a:custGeom>
            <a:avLst/>
            <a:gdLst>
              <a:gd name="connsiteX0" fmla="*/ 1474631 w 1474631"/>
              <a:gd name="connsiteY0" fmla="*/ 1770845 h 1770845"/>
              <a:gd name="connsiteX1" fmla="*/ 0 w 1474631"/>
              <a:gd name="connsiteY1" fmla="*/ 0 h 1770845"/>
              <a:gd name="connsiteX2" fmla="*/ 12879 w 1474631"/>
              <a:gd name="connsiteY2" fmla="*/ 444321 h 1770845"/>
              <a:gd name="connsiteX3" fmla="*/ 1159099 w 1474631"/>
              <a:gd name="connsiteY3" fmla="*/ 1764406 h 1770845"/>
              <a:gd name="connsiteX4" fmla="*/ 1474631 w 1474631"/>
              <a:gd name="connsiteY4" fmla="*/ 1770845 h 177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4631" h="1770845">
                <a:moveTo>
                  <a:pt x="1474631" y="1770845"/>
                </a:moveTo>
                <a:lnTo>
                  <a:pt x="0" y="0"/>
                </a:lnTo>
                <a:lnTo>
                  <a:pt x="12879" y="444321"/>
                </a:lnTo>
                <a:lnTo>
                  <a:pt x="1159099" y="1764406"/>
                </a:lnTo>
                <a:lnTo>
                  <a:pt x="1474631" y="1770845"/>
                </a:lnTo>
                <a:close/>
              </a:path>
            </a:pathLst>
          </a:cu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90E4AE-1196-192A-C0A3-85CD05D01D06}"/>
              </a:ext>
            </a:extLst>
          </p:cNvPr>
          <p:cNvSpPr/>
          <p:nvPr/>
        </p:nvSpPr>
        <p:spPr>
          <a:xfrm>
            <a:off x="8102362" y="1492027"/>
            <a:ext cx="584438" cy="69498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D8526-9BCB-B663-8E39-E6D0459B0BAF}"/>
              </a:ext>
            </a:extLst>
          </p:cNvPr>
          <p:cNvSpPr txBox="1"/>
          <p:nvPr/>
        </p:nvSpPr>
        <p:spPr>
          <a:xfrm>
            <a:off x="9869554" y="365760"/>
            <a:ext cx="2166817" cy="132343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Це світло не перетинає центрову точку пікселя і початок камери, тому ми його не враховуємо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C0DD9C-BD64-8234-D152-BB1B068B9E26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7782024" y="772732"/>
            <a:ext cx="608562" cy="792051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9EE7E8-5999-2402-CF95-4F94951F9090}"/>
              </a:ext>
            </a:extLst>
          </p:cNvPr>
          <p:cNvCxnSpPr>
            <a:cxnSpLocks/>
          </p:cNvCxnSpPr>
          <p:nvPr/>
        </p:nvCxnSpPr>
        <p:spPr>
          <a:xfrm flipH="1" flipV="1">
            <a:off x="7717672" y="1089628"/>
            <a:ext cx="687428" cy="886026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70A98CC-7F2C-55D2-72ED-C10CE23F30B8}"/>
              </a:ext>
            </a:extLst>
          </p:cNvPr>
          <p:cNvSpPr txBox="1"/>
          <p:nvPr/>
        </p:nvSpPr>
        <p:spPr>
          <a:xfrm>
            <a:off x="6833205" y="1598397"/>
            <a:ext cx="926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Початок камери</a:t>
            </a:r>
            <a:endParaRPr lang="en-US" sz="1400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35844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63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Дзеркальне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93357" cy="4351337"/>
          </a:xfrm>
        </p:spPr>
        <p:txBody>
          <a:bodyPr/>
          <a:lstStyle/>
          <a:p>
            <a:r>
              <a:rPr lang="uk-UA" dirty="0"/>
              <a:t>У моделі Фонги, дзеркальне відбиття – це частина світла, яка відбивається дуже інтенсивно у конусі</a:t>
            </a:r>
          </a:p>
          <a:p>
            <a:pPr lvl="1"/>
            <a:r>
              <a:rPr lang="uk-UA" dirty="0"/>
              <a:t>У дифузному відбитті, промені відбиваються майже випадково, тоді як у цьому явищі промені рухаються більш-менш в один напрямок</a:t>
            </a:r>
          </a:p>
          <a:p>
            <a:r>
              <a:rPr lang="uk-UA" dirty="0"/>
              <a:t>Практично, ці дзеркальні промені утворюють конус, де колір є інтенсивнішим у середині, та менш інтенсивним по краях</a:t>
            </a:r>
          </a:p>
          <a:p>
            <a:pPr lvl="1"/>
            <a:r>
              <a:rPr lang="ru-RU" dirty="0"/>
              <a:t>Проте, якщо камера не спрямована на конус (промені знову мусять перетинати точку пікселя та початок камери), то він зовсім не впливає на колір пікселів</a:t>
            </a:r>
            <a:endParaRPr lang="en-US" dirty="0"/>
          </a:p>
        </p:txBody>
      </p:sp>
      <p:sp>
        <p:nvSpPr>
          <p:cNvPr id="9" name="Sun 8">
            <a:extLst>
              <a:ext uri="{FF2B5EF4-FFF2-40B4-BE49-F238E27FC236}">
                <a16:creationId xmlns:a16="http://schemas.microsoft.com/office/drawing/2014/main" id="{83BBC4B9-E665-053A-C512-2704B67C07D5}"/>
              </a:ext>
            </a:extLst>
          </p:cNvPr>
          <p:cNvSpPr/>
          <p:nvPr/>
        </p:nvSpPr>
        <p:spPr>
          <a:xfrm>
            <a:off x="11190724" y="2330978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amera">
                <a:extLst>
                  <a:ext uri="{FF2B5EF4-FFF2-40B4-BE49-F238E27FC236}">
                    <a16:creationId xmlns:a16="http://schemas.microsoft.com/office/drawing/2014/main" id="{54C764A6-DEDA-F2A5-7D7B-E0E37AEC9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0218169"/>
                  </p:ext>
                </p:extLst>
              </p:nvPr>
            </p:nvGraphicFramePr>
            <p:xfrm>
              <a:off x="6027301" y="2797150"/>
              <a:ext cx="928634" cy="9665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28634" cy="966536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434" ay="693096" az="33668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amera">
                <a:extLst>
                  <a:ext uri="{FF2B5EF4-FFF2-40B4-BE49-F238E27FC236}">
                    <a16:creationId xmlns:a16="http://schemas.microsoft.com/office/drawing/2014/main" id="{54C764A6-DEDA-F2A5-7D7B-E0E37AEC9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7301" y="2797150"/>
                <a:ext cx="928634" cy="966536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EFD8C6-C7F2-6043-13CC-A7F7E242B04D}"/>
              </a:ext>
            </a:extLst>
          </p:cNvPr>
          <p:cNvCxnSpPr>
            <a:cxnSpLocks/>
          </p:cNvCxnSpPr>
          <p:nvPr/>
        </p:nvCxnSpPr>
        <p:spPr>
          <a:xfrm flipH="1">
            <a:off x="9301767" y="2893002"/>
            <a:ext cx="2207794" cy="21175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103462-C8FC-69C6-08AA-5758DEEF0C6E}"/>
              </a:ext>
            </a:extLst>
          </p:cNvPr>
          <p:cNvCxnSpPr>
            <a:cxnSpLocks/>
          </p:cNvCxnSpPr>
          <p:nvPr/>
        </p:nvCxnSpPr>
        <p:spPr>
          <a:xfrm flipH="1" flipV="1">
            <a:off x="6919514" y="3259965"/>
            <a:ext cx="2382249" cy="17505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1545E9-8806-B9C5-700B-A94F5656B9E3}"/>
              </a:ext>
            </a:extLst>
          </p:cNvPr>
          <p:cNvCxnSpPr>
            <a:cxnSpLocks/>
          </p:cNvCxnSpPr>
          <p:nvPr/>
        </p:nvCxnSpPr>
        <p:spPr>
          <a:xfrm flipH="1" flipV="1">
            <a:off x="6793184" y="3412239"/>
            <a:ext cx="2508579" cy="15983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B05777-A171-3530-6FAB-04EB9B491C11}"/>
              </a:ext>
            </a:extLst>
          </p:cNvPr>
          <p:cNvCxnSpPr>
            <a:cxnSpLocks/>
          </p:cNvCxnSpPr>
          <p:nvPr/>
        </p:nvCxnSpPr>
        <p:spPr>
          <a:xfrm flipH="1" flipV="1">
            <a:off x="6702946" y="3560754"/>
            <a:ext cx="2598817" cy="144980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5D91D-77C7-EED4-05B1-997FB374A9DB}"/>
              </a:ext>
            </a:extLst>
          </p:cNvPr>
          <p:cNvCxnSpPr>
            <a:cxnSpLocks/>
          </p:cNvCxnSpPr>
          <p:nvPr/>
        </p:nvCxnSpPr>
        <p:spPr>
          <a:xfrm flipH="1" flipV="1">
            <a:off x="7024339" y="3179198"/>
            <a:ext cx="2277424" cy="183136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0FCFFF-4E3E-AFFC-EEAE-94114CE6FAFB}"/>
              </a:ext>
            </a:extLst>
          </p:cNvPr>
          <p:cNvCxnSpPr>
            <a:cxnSpLocks/>
          </p:cNvCxnSpPr>
          <p:nvPr/>
        </p:nvCxnSpPr>
        <p:spPr>
          <a:xfrm flipH="1" flipV="1">
            <a:off x="6636772" y="3687086"/>
            <a:ext cx="2664991" cy="132347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3F2A83-9BB8-3035-0922-B6A509127FDB}"/>
              </a:ext>
            </a:extLst>
          </p:cNvPr>
          <p:cNvCxnSpPr>
            <a:cxnSpLocks/>
          </p:cNvCxnSpPr>
          <p:nvPr/>
        </p:nvCxnSpPr>
        <p:spPr>
          <a:xfrm flipH="1" flipV="1">
            <a:off x="6636772" y="3746230"/>
            <a:ext cx="2664991" cy="12643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2A149A-4DB0-A308-06BE-AE361E038569}"/>
              </a:ext>
            </a:extLst>
          </p:cNvPr>
          <p:cNvCxnSpPr>
            <a:cxnSpLocks/>
          </p:cNvCxnSpPr>
          <p:nvPr/>
        </p:nvCxnSpPr>
        <p:spPr>
          <a:xfrm flipH="1" flipV="1">
            <a:off x="7059155" y="3121602"/>
            <a:ext cx="2242608" cy="188895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0D61A63-7640-D97A-CE02-4CEA1004B96A}"/>
              </a:ext>
            </a:extLst>
          </p:cNvPr>
          <p:cNvSpPr/>
          <p:nvPr/>
        </p:nvSpPr>
        <p:spPr>
          <a:xfrm>
            <a:off x="6753444" y="3328018"/>
            <a:ext cx="265967" cy="23273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E4386B-5E1F-5741-CD2F-B7593E63BFE3}"/>
              </a:ext>
            </a:extLst>
          </p:cNvPr>
          <p:cNvSpPr/>
          <p:nvPr/>
        </p:nvSpPr>
        <p:spPr>
          <a:xfrm>
            <a:off x="6991252" y="3085089"/>
            <a:ext cx="265967" cy="23273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Camera">
                <a:extLst>
                  <a:ext uri="{FF2B5EF4-FFF2-40B4-BE49-F238E27FC236}">
                    <a16:creationId xmlns:a16="http://schemas.microsoft.com/office/drawing/2014/main" id="{568F0ADD-BE23-A7AA-DEAD-5C787361CD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8317045"/>
                  </p:ext>
                </p:extLst>
              </p:nvPr>
            </p:nvGraphicFramePr>
            <p:xfrm>
              <a:off x="6257504" y="2467778"/>
              <a:ext cx="966535" cy="9475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6535" cy="94758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4693" ay="557423" az="278084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Camera">
                <a:extLst>
                  <a:ext uri="{FF2B5EF4-FFF2-40B4-BE49-F238E27FC236}">
                    <a16:creationId xmlns:a16="http://schemas.microsoft.com/office/drawing/2014/main" id="{568F0ADD-BE23-A7AA-DEAD-5C787361C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7504" y="2467778"/>
                <a:ext cx="966535" cy="947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Camera">
                <a:extLst>
                  <a:ext uri="{FF2B5EF4-FFF2-40B4-BE49-F238E27FC236}">
                    <a16:creationId xmlns:a16="http://schemas.microsoft.com/office/drawing/2014/main" id="{9C793A68-350A-E4B1-2CE1-BE6B5B7F3A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4057141"/>
                  </p:ext>
                </p:extLst>
              </p:nvPr>
            </p:nvGraphicFramePr>
            <p:xfrm>
              <a:off x="7270493" y="2053964"/>
              <a:ext cx="985486" cy="8338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5486" cy="83387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25901" ay="268593" az="14905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Camera">
                <a:extLst>
                  <a:ext uri="{FF2B5EF4-FFF2-40B4-BE49-F238E27FC236}">
                    <a16:creationId xmlns:a16="http://schemas.microsoft.com/office/drawing/2014/main" id="{9C793A68-350A-E4B1-2CE1-BE6B5B7F3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0493" y="2053964"/>
                <a:ext cx="985486" cy="833874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A6C19D-F70C-799E-6D63-282E1C594438}"/>
              </a:ext>
            </a:extLst>
          </p:cNvPr>
          <p:cNvCxnSpPr/>
          <p:nvPr/>
        </p:nvCxnSpPr>
        <p:spPr>
          <a:xfrm>
            <a:off x="7298932" y="5026915"/>
            <a:ext cx="382604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E7FA6A7D-5924-4E27-13CF-E8E1288B0B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3729003"/>
                  </p:ext>
                </p:extLst>
              </p:nvPr>
            </p:nvGraphicFramePr>
            <p:xfrm>
              <a:off x="8747637" y="1980092"/>
              <a:ext cx="928632" cy="5964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28632" cy="596436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94423" ay="6372" az="7110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612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E7FA6A7D-5924-4E27-13CF-E8E1288B0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47637" y="1980092"/>
                <a:ext cx="928632" cy="596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Camera">
                <a:extLst>
                  <a:ext uri="{FF2B5EF4-FFF2-40B4-BE49-F238E27FC236}">
                    <a16:creationId xmlns:a16="http://schemas.microsoft.com/office/drawing/2014/main" id="{A90F30F4-3D91-B0EF-C374-A58BC46ECB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3524206"/>
                  </p:ext>
                </p:extLst>
              </p:nvPr>
            </p:nvGraphicFramePr>
            <p:xfrm>
              <a:off x="11152658" y="3225915"/>
              <a:ext cx="833871" cy="10044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33871" cy="100443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45158" ay="-337426" az="-391831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61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Camera">
                <a:extLst>
                  <a:ext uri="{FF2B5EF4-FFF2-40B4-BE49-F238E27FC236}">
                    <a16:creationId xmlns:a16="http://schemas.microsoft.com/office/drawing/2014/main" id="{A90F30F4-3D91-B0EF-C374-A58BC46ECB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52658" y="3225915"/>
                <a:ext cx="833871" cy="10044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81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Дзеркальне відбиття</a:t>
            </a:r>
            <a:endParaRPr lang="en-US" dirty="0"/>
          </a:p>
        </p:txBody>
      </p:sp>
      <p:pic>
        <p:nvPicPr>
          <p:cNvPr id="23" name="Picture 22" descr="A black ball with white text&#10;&#10;Description automatically generated">
            <a:extLst>
              <a:ext uri="{FF2B5EF4-FFF2-40B4-BE49-F238E27FC236}">
                <a16:creationId xmlns:a16="http://schemas.microsoft.com/office/drawing/2014/main" id="{1A98D914-AC5C-8E2F-3F1D-C0A7AF88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25" y="2241550"/>
            <a:ext cx="4374791" cy="137613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DB71A09-599D-0A4D-3B75-BC16B7A905F6}"/>
              </a:ext>
            </a:extLst>
          </p:cNvPr>
          <p:cNvSpPr/>
          <p:nvPr/>
        </p:nvSpPr>
        <p:spPr>
          <a:xfrm>
            <a:off x="7109138" y="2305318"/>
            <a:ext cx="946597" cy="93371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B42A7C-DAFE-BE11-1247-22C68843BC5D}"/>
              </a:ext>
            </a:extLst>
          </p:cNvPr>
          <p:cNvSpPr/>
          <p:nvPr/>
        </p:nvSpPr>
        <p:spPr>
          <a:xfrm>
            <a:off x="8798242" y="2382591"/>
            <a:ext cx="667729" cy="66970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E3845F-99F3-7748-F716-77B8D53EDA6A}"/>
              </a:ext>
            </a:extLst>
          </p:cNvPr>
          <p:cNvSpPr/>
          <p:nvPr/>
        </p:nvSpPr>
        <p:spPr>
          <a:xfrm>
            <a:off x="10468462" y="2510752"/>
            <a:ext cx="311156" cy="32903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AF3748-D931-AC45-EC59-BCF45DA05CA2}"/>
              </a:ext>
            </a:extLst>
          </p:cNvPr>
          <p:cNvSpPr txBox="1"/>
          <p:nvPr/>
        </p:nvSpPr>
        <p:spPr>
          <a:xfrm>
            <a:off x="5834130" y="3849921"/>
            <a:ext cx="2125014" cy="1815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Ось та частина кулі відбиває світло дзеркально. Конус променів широкий (тому біла частина також широка), і інтенсивний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C834E-AAA7-757A-E794-61E9A9B30989}"/>
              </a:ext>
            </a:extLst>
          </p:cNvPr>
          <p:cNvSpPr txBox="1"/>
          <p:nvPr/>
        </p:nvSpPr>
        <p:spPr>
          <a:xfrm>
            <a:off x="8069599" y="3849921"/>
            <a:ext cx="2523274" cy="132343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Тут конус вужчий, тому біла частина менша, але світло у конусі має таку саму інтенсивність як попередньо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EDCB4A-F8CC-7AB4-AD59-3D5DB9C0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93357" cy="4351337"/>
          </a:xfrm>
        </p:spPr>
        <p:txBody>
          <a:bodyPr/>
          <a:lstStyle/>
          <a:p>
            <a:r>
              <a:rPr lang="uk-UA" dirty="0"/>
              <a:t>У моделі Фонги, дзеркальне відбиття – це частина світла, яка відбивається дуже інтенсивно у конусі</a:t>
            </a:r>
          </a:p>
          <a:p>
            <a:pPr lvl="1"/>
            <a:r>
              <a:rPr lang="uk-UA" dirty="0"/>
              <a:t>У дифузному відбитті, промені відбиваються майже випадково, тоді як у цьому явищі промені рухаються більш-менш в один напрямок</a:t>
            </a:r>
          </a:p>
          <a:p>
            <a:r>
              <a:rPr lang="uk-UA" dirty="0"/>
              <a:t>Практично, ці дзеркальні промені утворюють конус, де колір є інтенсивнішим у середині, та менш інтенсивним по краях</a:t>
            </a:r>
          </a:p>
          <a:p>
            <a:pPr lvl="1"/>
            <a:r>
              <a:rPr lang="ru-RU" dirty="0"/>
              <a:t>Проте, якщо камера не спрямована на конус (промені знову мусять перетинати точку пікселя та початок камери), то він зовсім не впливає на колір пікселів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8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8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Вектор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0" y="1828800"/>
            <a:ext cx="5427287" cy="4351337"/>
          </a:xfrm>
        </p:spPr>
        <p:txBody>
          <a:bodyPr/>
          <a:lstStyle/>
          <a:p>
            <a:r>
              <a:rPr lang="uk-UA" dirty="0"/>
              <a:t>Щоби обчислити дзеркальне відбиття, ми спочатку розрахуємо вектор відбиття</a:t>
            </a:r>
          </a:p>
          <a:p>
            <a:r>
              <a:rPr lang="uk-UA" b="1" dirty="0"/>
              <a:t>Вектор відбиття</a:t>
            </a:r>
            <a:r>
              <a:rPr lang="en-US" b="1" dirty="0"/>
              <a:t>/reflection vector</a:t>
            </a:r>
            <a:r>
              <a:rPr lang="uk-UA" b="1" dirty="0"/>
              <a:t> </a:t>
            </a:r>
            <a:r>
              <a:rPr lang="uk-UA" dirty="0"/>
              <a:t>– це вектор, який має однаковий кут з нормальом, але з другої сторони його</a:t>
            </a:r>
            <a:endParaRPr lang="en-US" dirty="0"/>
          </a:p>
          <a:p>
            <a:pPr lvl="1"/>
            <a:r>
              <a:rPr lang="uk-UA" dirty="0"/>
              <a:t>Він залежить від орієнтації вектора світла та нормалі</a:t>
            </a:r>
          </a:p>
          <a:p>
            <a:pPr lvl="1"/>
            <a:r>
              <a:rPr lang="uk-UA" dirty="0"/>
              <a:t>Знову підкреслюю, що вектор світла іде від поверхні до джерела світла</a:t>
            </a:r>
          </a:p>
        </p:txBody>
      </p:sp>
      <p:sp>
        <p:nvSpPr>
          <p:cNvPr id="9" name="Sun 8">
            <a:extLst>
              <a:ext uri="{FF2B5EF4-FFF2-40B4-BE49-F238E27FC236}">
                <a16:creationId xmlns:a16="http://schemas.microsoft.com/office/drawing/2014/main" id="{83BBC4B9-E665-053A-C512-2704B67C07D5}"/>
              </a:ext>
            </a:extLst>
          </p:cNvPr>
          <p:cNvSpPr/>
          <p:nvPr/>
        </p:nvSpPr>
        <p:spPr>
          <a:xfrm>
            <a:off x="10173293" y="676579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5CD74B-140C-121A-9D31-A57F7EF30353}"/>
              </a:ext>
            </a:extLst>
          </p:cNvPr>
          <p:cNvCxnSpPr/>
          <p:nvPr/>
        </p:nvCxnSpPr>
        <p:spPr>
          <a:xfrm flipV="1">
            <a:off x="9141626" y="887309"/>
            <a:ext cx="0" cy="1654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F34E0-95EC-EA11-8CAA-72EC0ECC1AC0}"/>
              </a:ext>
            </a:extLst>
          </p:cNvPr>
          <p:cNvSpPr/>
          <p:nvPr/>
        </p:nvSpPr>
        <p:spPr>
          <a:xfrm>
            <a:off x="9141626" y="2361178"/>
            <a:ext cx="156408" cy="180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335E464E-22D6-505D-DEEC-D4BB3EA868B3}"/>
              </a:ext>
            </a:extLst>
          </p:cNvPr>
          <p:cNvSpPr/>
          <p:nvPr/>
        </p:nvSpPr>
        <p:spPr>
          <a:xfrm>
            <a:off x="8827326" y="2179604"/>
            <a:ext cx="624112" cy="663939"/>
          </a:xfrm>
          <a:prstGeom prst="pie">
            <a:avLst>
              <a:gd name="adj1" fmla="val 13130783"/>
              <a:gd name="adj2" fmla="val 1620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603CE7-3FBA-2952-5F7E-426B9486E8B5}"/>
              </a:ext>
            </a:extLst>
          </p:cNvPr>
          <p:cNvCxnSpPr>
            <a:cxnSpLocks/>
          </p:cNvCxnSpPr>
          <p:nvPr/>
        </p:nvCxnSpPr>
        <p:spPr>
          <a:xfrm flipH="1" flipV="1">
            <a:off x="7774574" y="1437320"/>
            <a:ext cx="1379082" cy="10935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rtial Circle 21">
            <a:extLst>
              <a:ext uri="{FF2B5EF4-FFF2-40B4-BE49-F238E27FC236}">
                <a16:creationId xmlns:a16="http://schemas.microsoft.com/office/drawing/2014/main" id="{FF232C41-F6CF-ABEE-ADF2-9EC51435264F}"/>
              </a:ext>
            </a:extLst>
          </p:cNvPr>
          <p:cNvSpPr/>
          <p:nvPr/>
        </p:nvSpPr>
        <p:spPr>
          <a:xfrm>
            <a:off x="8841600" y="2179603"/>
            <a:ext cx="624112" cy="663939"/>
          </a:xfrm>
          <a:prstGeom prst="pie">
            <a:avLst>
              <a:gd name="adj1" fmla="val 16271372"/>
              <a:gd name="adj2" fmla="val 192047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1EE625-CCFB-80CF-4C47-4EEAE6E01001}"/>
              </a:ext>
            </a:extLst>
          </p:cNvPr>
          <p:cNvCxnSpPr>
            <a:cxnSpLocks/>
          </p:cNvCxnSpPr>
          <p:nvPr/>
        </p:nvCxnSpPr>
        <p:spPr>
          <a:xfrm flipV="1">
            <a:off x="9115094" y="1465022"/>
            <a:ext cx="1263364" cy="108700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77492D-9627-9CC2-B679-9A8FA447D02B}"/>
                  </a:ext>
                </a:extLst>
              </p:cNvPr>
              <p:cNvSpPr txBox="1"/>
              <p:nvPr/>
            </p:nvSpPr>
            <p:spPr>
              <a:xfrm>
                <a:off x="9279290" y="190260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77492D-9627-9CC2-B679-9A8FA447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290" y="1902603"/>
                <a:ext cx="200696" cy="276999"/>
              </a:xfrm>
              <a:prstGeom prst="rect">
                <a:avLst/>
              </a:prstGeom>
              <a:blipFill>
                <a:blip r:embed="rId2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EADC24B-810C-C3F5-A40C-1E414DDD41FF}"/>
                  </a:ext>
                </a:extLst>
              </p:cNvPr>
              <p:cNvSpPr txBox="1"/>
              <p:nvPr/>
            </p:nvSpPr>
            <p:spPr>
              <a:xfrm>
                <a:off x="8813052" y="190260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EADC24B-810C-C3F5-A40C-1E414DDD4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052" y="1902603"/>
                <a:ext cx="200696" cy="276999"/>
              </a:xfrm>
              <a:prstGeom prst="rect">
                <a:avLst/>
              </a:prstGeom>
              <a:blipFill>
                <a:blip r:embed="rId3"/>
                <a:stretch>
                  <a:fillRect l="-27273" r="-181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un 34">
            <a:extLst>
              <a:ext uri="{FF2B5EF4-FFF2-40B4-BE49-F238E27FC236}">
                <a16:creationId xmlns:a16="http://schemas.microsoft.com/office/drawing/2014/main" id="{41C5A31E-BF9D-31A6-F799-0B883E888097}"/>
              </a:ext>
            </a:extLst>
          </p:cNvPr>
          <p:cNvSpPr/>
          <p:nvPr/>
        </p:nvSpPr>
        <p:spPr>
          <a:xfrm>
            <a:off x="10220543" y="3024012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6733B2-ADD9-9917-13BF-EBDAACE732E5}"/>
              </a:ext>
            </a:extLst>
          </p:cNvPr>
          <p:cNvCxnSpPr>
            <a:cxnSpLocks/>
          </p:cNvCxnSpPr>
          <p:nvPr/>
        </p:nvCxnSpPr>
        <p:spPr>
          <a:xfrm flipH="1" flipV="1">
            <a:off x="8583769" y="3245476"/>
            <a:ext cx="605107" cy="1643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B06E8C3-48F3-3333-1B52-ECFC0530C76E}"/>
              </a:ext>
            </a:extLst>
          </p:cNvPr>
          <p:cNvSpPr/>
          <p:nvPr/>
        </p:nvSpPr>
        <p:spPr>
          <a:xfrm rot="20377048">
            <a:off x="9141626" y="4667329"/>
            <a:ext cx="156408" cy="180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tial Circle 38">
            <a:extLst>
              <a:ext uri="{FF2B5EF4-FFF2-40B4-BE49-F238E27FC236}">
                <a16:creationId xmlns:a16="http://schemas.microsoft.com/office/drawing/2014/main" id="{1A64565F-BEEB-D71E-F692-0812C7B7C4C9}"/>
              </a:ext>
            </a:extLst>
          </p:cNvPr>
          <p:cNvSpPr/>
          <p:nvPr/>
        </p:nvSpPr>
        <p:spPr>
          <a:xfrm>
            <a:off x="8857094" y="4537417"/>
            <a:ext cx="624112" cy="663939"/>
          </a:xfrm>
          <a:prstGeom prst="pie">
            <a:avLst>
              <a:gd name="adj1" fmla="val 10674663"/>
              <a:gd name="adj2" fmla="val 1512631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666489-0D8B-0A6B-E9ED-F7DA3D2F914E}"/>
              </a:ext>
            </a:extLst>
          </p:cNvPr>
          <p:cNvCxnSpPr>
            <a:cxnSpLocks/>
          </p:cNvCxnSpPr>
          <p:nvPr/>
        </p:nvCxnSpPr>
        <p:spPr>
          <a:xfrm flipH="1">
            <a:off x="7313512" y="4878324"/>
            <a:ext cx="1887394" cy="107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artial Circle 40">
            <a:extLst>
              <a:ext uri="{FF2B5EF4-FFF2-40B4-BE49-F238E27FC236}">
                <a16:creationId xmlns:a16="http://schemas.microsoft.com/office/drawing/2014/main" id="{D28114E2-98F5-8145-1464-08BE705FF332}"/>
              </a:ext>
            </a:extLst>
          </p:cNvPr>
          <p:cNvSpPr/>
          <p:nvPr/>
        </p:nvSpPr>
        <p:spPr>
          <a:xfrm>
            <a:off x="8888850" y="4527036"/>
            <a:ext cx="624112" cy="663939"/>
          </a:xfrm>
          <a:prstGeom prst="pie">
            <a:avLst>
              <a:gd name="adj1" fmla="val 14808948"/>
              <a:gd name="adj2" fmla="val 192047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A84C55-8D5A-6066-453A-7EDD67FE4430}"/>
              </a:ext>
            </a:extLst>
          </p:cNvPr>
          <p:cNvCxnSpPr>
            <a:cxnSpLocks/>
          </p:cNvCxnSpPr>
          <p:nvPr/>
        </p:nvCxnSpPr>
        <p:spPr>
          <a:xfrm flipV="1">
            <a:off x="9183276" y="3802665"/>
            <a:ext cx="1306117" cy="107354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C51A28-5272-AF82-1126-7DD6413FD563}"/>
                  </a:ext>
                </a:extLst>
              </p:cNvPr>
              <p:cNvSpPr txBox="1"/>
              <p:nvPr/>
            </p:nvSpPr>
            <p:spPr>
              <a:xfrm>
                <a:off x="9220899" y="4249658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C51A28-5272-AF82-1126-7DD6413F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899" y="4249658"/>
                <a:ext cx="200696" cy="276999"/>
              </a:xfrm>
              <a:prstGeom prst="rect">
                <a:avLst/>
              </a:prstGeom>
              <a:blipFill>
                <a:blip r:embed="rId4"/>
                <a:stretch>
                  <a:fillRect l="-27273" r="-181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8BD2CAF-8B6B-B27E-C3D4-C90A07CC2773}"/>
                  </a:ext>
                </a:extLst>
              </p:cNvPr>
              <p:cNvSpPr txBox="1"/>
              <p:nvPr/>
            </p:nvSpPr>
            <p:spPr>
              <a:xfrm>
                <a:off x="8700928" y="4421311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8BD2CAF-8B6B-B27E-C3D4-C90A07CC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28" y="4421311"/>
                <a:ext cx="200696" cy="276999"/>
              </a:xfrm>
              <a:prstGeom prst="rect">
                <a:avLst/>
              </a:prstGeom>
              <a:blipFill>
                <a:blip r:embed="rId5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B4CE71-EBEE-61FF-1A1F-DC571F4A35C6}"/>
              </a:ext>
            </a:extLst>
          </p:cNvPr>
          <p:cNvCxnSpPr>
            <a:cxnSpLocks/>
          </p:cNvCxnSpPr>
          <p:nvPr/>
        </p:nvCxnSpPr>
        <p:spPr>
          <a:xfrm flipV="1">
            <a:off x="7727324" y="2541648"/>
            <a:ext cx="3079081" cy="559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FE3AFF5-0783-80B3-17EB-69DB6B7D6C60}"/>
              </a:ext>
            </a:extLst>
          </p:cNvPr>
          <p:cNvCxnSpPr>
            <a:cxnSpLocks/>
          </p:cNvCxnSpPr>
          <p:nvPr/>
        </p:nvCxnSpPr>
        <p:spPr>
          <a:xfrm flipV="1">
            <a:off x="7821824" y="4375278"/>
            <a:ext cx="2729304" cy="1006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953EAD6-6F9D-9FF6-5ABB-CDFD7F94C058}"/>
              </a:ext>
            </a:extLst>
          </p:cNvPr>
          <p:cNvSpPr/>
          <p:nvPr/>
        </p:nvSpPr>
        <p:spPr>
          <a:xfrm>
            <a:off x="10239073" y="1390918"/>
            <a:ext cx="199254" cy="2125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E088C83-7441-E129-3680-D004FC0AD21A}"/>
              </a:ext>
            </a:extLst>
          </p:cNvPr>
          <p:cNvSpPr/>
          <p:nvPr/>
        </p:nvSpPr>
        <p:spPr>
          <a:xfrm>
            <a:off x="10346820" y="3710863"/>
            <a:ext cx="199254" cy="2125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9" grpId="0"/>
      <p:bldP spid="30" grpId="0"/>
      <p:bldP spid="35" grpId="0" animBg="1"/>
      <p:bldP spid="37" grpId="0" animBg="1"/>
      <p:bldP spid="39" grpId="0" animBg="1"/>
      <p:bldP spid="41" grpId="0" animBg="1"/>
      <p:bldP spid="44" grpId="0"/>
      <p:bldP spid="45" grpId="0"/>
      <p:bldP spid="61" grpId="0" animBg="1"/>
      <p:bldP spid="6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Вектор відбиття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A49F7-E6C7-1BA8-7595-3D4441753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228621" cy="4351337"/>
              </a:xfrm>
            </p:spPr>
            <p:txBody>
              <a:bodyPr/>
              <a:lstStyle/>
              <a:p>
                <a:r>
                  <a:rPr lang="uk-UA" dirty="0"/>
                  <a:t>У нас цей червоний вектор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uk-UA" dirty="0"/>
                  <a:t> представляє вектор світла, і ми шукаємо формулу для вектора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uk-UA" dirty="0"/>
                  <a:t> (вектор відбиття)</a:t>
                </a:r>
                <a:endParaRPr lang="en-US" dirty="0"/>
              </a:p>
              <a:p>
                <a:r>
                  <a:rPr lang="uk-UA" dirty="0"/>
                  <a:t>Якщо ми обчислимо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отримаємо скаляр, який вкаже нам наскільки високо у напрямку вектора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треба іти, щоби дійти до висоти вектора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pPr lvl="1"/>
                <a:r>
                  <a:rPr lang="uk-UA" dirty="0"/>
                  <a:t>А якщо помножимо це значення з вектором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то отримаємо вектор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A49F7-E6C7-1BA8-7595-3D4441753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228621" cy="4351337"/>
              </a:xfrm>
              <a:blipFill>
                <a:blip r:embed="rId2"/>
                <a:stretch>
                  <a:fillRect l="-233" t="-980"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5CD74B-140C-121A-9D31-A57F7EF30353}"/>
              </a:ext>
            </a:extLst>
          </p:cNvPr>
          <p:cNvCxnSpPr/>
          <p:nvPr/>
        </p:nvCxnSpPr>
        <p:spPr>
          <a:xfrm flipV="1">
            <a:off x="9141626" y="887309"/>
            <a:ext cx="0" cy="1654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F34E0-95EC-EA11-8CAA-72EC0ECC1AC0}"/>
              </a:ext>
            </a:extLst>
          </p:cNvPr>
          <p:cNvSpPr/>
          <p:nvPr/>
        </p:nvSpPr>
        <p:spPr>
          <a:xfrm>
            <a:off x="9141626" y="2361178"/>
            <a:ext cx="156408" cy="180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335E464E-22D6-505D-DEEC-D4BB3EA868B3}"/>
              </a:ext>
            </a:extLst>
          </p:cNvPr>
          <p:cNvSpPr/>
          <p:nvPr/>
        </p:nvSpPr>
        <p:spPr>
          <a:xfrm>
            <a:off x="8827326" y="2179604"/>
            <a:ext cx="624112" cy="663939"/>
          </a:xfrm>
          <a:prstGeom prst="pie">
            <a:avLst>
              <a:gd name="adj1" fmla="val 13130783"/>
              <a:gd name="adj2" fmla="val 1620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603CE7-3FBA-2952-5F7E-426B9486E8B5}"/>
              </a:ext>
            </a:extLst>
          </p:cNvPr>
          <p:cNvCxnSpPr>
            <a:cxnSpLocks/>
          </p:cNvCxnSpPr>
          <p:nvPr/>
        </p:nvCxnSpPr>
        <p:spPr>
          <a:xfrm flipH="1" flipV="1">
            <a:off x="7888310" y="1519707"/>
            <a:ext cx="1265346" cy="10111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rtial Circle 21">
            <a:extLst>
              <a:ext uri="{FF2B5EF4-FFF2-40B4-BE49-F238E27FC236}">
                <a16:creationId xmlns:a16="http://schemas.microsoft.com/office/drawing/2014/main" id="{FF232C41-F6CF-ABEE-ADF2-9EC51435264F}"/>
              </a:ext>
            </a:extLst>
          </p:cNvPr>
          <p:cNvSpPr/>
          <p:nvPr/>
        </p:nvSpPr>
        <p:spPr>
          <a:xfrm>
            <a:off x="8841600" y="2179603"/>
            <a:ext cx="624112" cy="663939"/>
          </a:xfrm>
          <a:prstGeom prst="pie">
            <a:avLst>
              <a:gd name="adj1" fmla="val 16271372"/>
              <a:gd name="adj2" fmla="val 192047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1EE625-CCFB-80CF-4C47-4EEAE6E01001}"/>
              </a:ext>
            </a:extLst>
          </p:cNvPr>
          <p:cNvCxnSpPr>
            <a:cxnSpLocks/>
          </p:cNvCxnSpPr>
          <p:nvPr/>
        </p:nvCxnSpPr>
        <p:spPr>
          <a:xfrm flipV="1">
            <a:off x="9115094" y="1465022"/>
            <a:ext cx="1263364" cy="108700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77492D-9627-9CC2-B679-9A8FA447D02B}"/>
                  </a:ext>
                </a:extLst>
              </p:cNvPr>
              <p:cNvSpPr txBox="1"/>
              <p:nvPr/>
            </p:nvSpPr>
            <p:spPr>
              <a:xfrm>
                <a:off x="9279290" y="190260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77492D-9627-9CC2-B679-9A8FA447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290" y="1902603"/>
                <a:ext cx="200696" cy="276999"/>
              </a:xfrm>
              <a:prstGeom prst="rect">
                <a:avLst/>
              </a:prstGeom>
              <a:blipFill>
                <a:blip r:embed="rId3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EADC24B-810C-C3F5-A40C-1E414DDD41FF}"/>
                  </a:ext>
                </a:extLst>
              </p:cNvPr>
              <p:cNvSpPr txBox="1"/>
              <p:nvPr/>
            </p:nvSpPr>
            <p:spPr>
              <a:xfrm>
                <a:off x="8813052" y="190260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EADC24B-810C-C3F5-A40C-1E414DDD4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052" y="1902603"/>
                <a:ext cx="200696" cy="276999"/>
              </a:xfrm>
              <a:prstGeom prst="rect">
                <a:avLst/>
              </a:prstGeom>
              <a:blipFill>
                <a:blip r:embed="rId4"/>
                <a:stretch>
                  <a:fillRect l="-27273" r="-181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B4CE71-EBEE-61FF-1A1F-DC571F4A35C6}"/>
              </a:ext>
            </a:extLst>
          </p:cNvPr>
          <p:cNvCxnSpPr>
            <a:cxnSpLocks/>
          </p:cNvCxnSpPr>
          <p:nvPr/>
        </p:nvCxnSpPr>
        <p:spPr>
          <a:xfrm flipV="1">
            <a:off x="7727324" y="2541648"/>
            <a:ext cx="3079081" cy="559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12A4C6-A48F-33B3-1C5A-FE2E28413AB3}"/>
                  </a:ext>
                </a:extLst>
              </p:cNvPr>
              <p:cNvSpPr txBox="1"/>
              <p:nvPr/>
            </p:nvSpPr>
            <p:spPr>
              <a:xfrm>
                <a:off x="10335360" y="1188023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12A4C6-A48F-33B3-1C5A-FE2E28413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360" y="1188023"/>
                <a:ext cx="198003" cy="276999"/>
              </a:xfrm>
              <a:prstGeom prst="rect">
                <a:avLst/>
              </a:prstGeom>
              <a:blipFill>
                <a:blip r:embed="rId5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A46E46-B68E-B7F4-F17D-D14C28B7E3BD}"/>
                  </a:ext>
                </a:extLst>
              </p:cNvPr>
              <p:cNvSpPr txBox="1"/>
              <p:nvPr/>
            </p:nvSpPr>
            <p:spPr>
              <a:xfrm>
                <a:off x="7723358" y="1237329"/>
                <a:ext cx="194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A46E46-B68E-B7F4-F17D-D14C28B7E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358" y="1237329"/>
                <a:ext cx="194219" cy="276999"/>
              </a:xfrm>
              <a:prstGeom prst="rect">
                <a:avLst/>
              </a:prstGeom>
              <a:blipFill>
                <a:blip r:embed="rId6"/>
                <a:stretch>
                  <a:fillRect l="-28125" r="-218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CC4F3-7DDD-EF77-E405-262F29214FE6}"/>
                  </a:ext>
                </a:extLst>
              </p:cNvPr>
              <p:cNvSpPr txBox="1"/>
              <p:nvPr/>
            </p:nvSpPr>
            <p:spPr>
              <a:xfrm>
                <a:off x="9042272" y="599553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CC4F3-7DDD-EF77-E405-262F29214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272" y="599553"/>
                <a:ext cx="201145" cy="276999"/>
              </a:xfrm>
              <a:prstGeom prst="rect">
                <a:avLst/>
              </a:prstGeom>
              <a:blipFill>
                <a:blip r:embed="rId7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233C7B-F1D7-747E-CEAB-FD18BA71EED5}"/>
              </a:ext>
            </a:extLst>
          </p:cNvPr>
          <p:cNvCxnSpPr>
            <a:cxnSpLocks/>
          </p:cNvCxnSpPr>
          <p:nvPr/>
        </p:nvCxnSpPr>
        <p:spPr>
          <a:xfrm>
            <a:off x="9145616" y="1447765"/>
            <a:ext cx="2244" cy="107558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F3623B-4C70-1AFD-58E7-74A07FD0D023}"/>
                  </a:ext>
                </a:extLst>
              </p:cNvPr>
              <p:cNvSpPr txBox="1"/>
              <p:nvPr/>
            </p:nvSpPr>
            <p:spPr>
              <a:xfrm>
                <a:off x="8495460" y="1594793"/>
                <a:ext cx="503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F3623B-4C70-1AFD-58E7-74A07FD0D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460" y="1594793"/>
                <a:ext cx="503343" cy="276999"/>
              </a:xfrm>
              <a:prstGeom prst="rect">
                <a:avLst/>
              </a:prstGeom>
              <a:blipFill>
                <a:blip r:embed="rId8"/>
                <a:stretch>
                  <a:fillRect l="-4878" r="-609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F6CDCC-9DAD-264B-8BAC-F2D9F0ADF465}"/>
              </a:ext>
            </a:extLst>
          </p:cNvPr>
          <p:cNvCxnSpPr/>
          <p:nvPr/>
        </p:nvCxnSpPr>
        <p:spPr>
          <a:xfrm flipV="1">
            <a:off x="10378458" y="1465022"/>
            <a:ext cx="0" cy="108700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676515-2D69-6508-4AEF-65CB5FC07F4D}"/>
                  </a:ext>
                </a:extLst>
              </p:cNvPr>
              <p:cNvSpPr txBox="1"/>
              <p:nvPr/>
            </p:nvSpPr>
            <p:spPr>
              <a:xfrm>
                <a:off x="10468223" y="1886799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676515-2D69-6508-4AEF-65CB5FC0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223" y="1886799"/>
                <a:ext cx="197938" cy="276999"/>
              </a:xfrm>
              <a:prstGeom prst="rect">
                <a:avLst/>
              </a:prstGeom>
              <a:blipFill>
                <a:blip r:embed="rId9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FAA469-B2C5-3A48-9E17-E9F2E4714E1B}"/>
                  </a:ext>
                </a:extLst>
              </p:cNvPr>
              <p:cNvSpPr txBox="1"/>
              <p:nvPr/>
            </p:nvSpPr>
            <p:spPr>
              <a:xfrm>
                <a:off x="7431456" y="3397572"/>
                <a:ext cx="148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FAA469-B2C5-3A48-9E17-E9F2E4714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456" y="3397572"/>
                <a:ext cx="1481944" cy="276999"/>
              </a:xfrm>
              <a:prstGeom prst="rect">
                <a:avLst/>
              </a:prstGeom>
              <a:blipFill>
                <a:blip r:embed="rId10"/>
                <a:stretch>
                  <a:fillRect l="-3292" r="-1235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62051-146F-44C8-8AB4-2CA8D233BF26}"/>
              </a:ext>
            </a:extLst>
          </p:cNvPr>
          <p:cNvCxnSpPr>
            <a:cxnSpLocks/>
          </p:cNvCxnSpPr>
          <p:nvPr/>
        </p:nvCxnSpPr>
        <p:spPr>
          <a:xfrm flipH="1">
            <a:off x="9139382" y="1465022"/>
            <a:ext cx="1239076" cy="0"/>
          </a:xfrm>
          <a:prstGeom prst="line">
            <a:avLst/>
          </a:prstGeom>
          <a:ln w="28575">
            <a:solidFill>
              <a:srgbClr val="6F6F7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57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Вектор відбиття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A49F7-E6C7-1BA8-7595-3D4441753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228621" cy="4351337"/>
              </a:xfrm>
            </p:spPr>
            <p:txBody>
              <a:bodyPr/>
              <a:lstStyle/>
              <a:p>
                <a:r>
                  <a:rPr lang="uk-UA" dirty="0"/>
                  <a:t>У нас цей червоний вектор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uk-UA" dirty="0"/>
                  <a:t> представляє вектор світла, і ми шукаємо формулу для вектора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uk-UA" dirty="0"/>
                  <a:t> (вектор відбиття)</a:t>
                </a:r>
                <a:endParaRPr lang="en-US" dirty="0"/>
              </a:p>
              <a:p>
                <a:r>
                  <a:rPr lang="uk-UA" dirty="0"/>
                  <a:t>Якщо ми обчислимо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отримаємо скаляр, який вкаже нам наскільки високо у напрямку вектора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треба іти, щоби дійти до висоти вектора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uk-UA" dirty="0"/>
                  <a:t>А якщо помножимо це значення з вектором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то отримаємо вектор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uk-UA" dirty="0"/>
                  <a:t>Тоді, зможемо відняти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2∗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uk-UA" dirty="0"/>
                  <a:t> від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щоб отримати від</a:t>
                </a:r>
                <a:r>
                  <a:rPr lang="en-US" dirty="0"/>
                  <a:t>’</a:t>
                </a:r>
                <a:r>
                  <a:rPr lang="uk-UA" dirty="0"/>
                  <a:t>ємну версію вектора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uk-UA" dirty="0"/>
              </a:p>
              <a:p>
                <a:r>
                  <a:rPr lang="uk-UA" dirty="0"/>
                  <a:t>На кінці, ми обчислюємо від</a:t>
                </a:r>
                <a:r>
                  <a:rPr lang="en-US" dirty="0"/>
                  <a:t>’</a:t>
                </a:r>
                <a:r>
                  <a:rPr lang="uk-UA" dirty="0"/>
                  <a:t>ємну версію цього нового вектора, і це повертає вектор відбиття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uk-U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A49F7-E6C7-1BA8-7595-3D4441753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228621" cy="4351337"/>
              </a:xfrm>
              <a:blipFill>
                <a:blip r:embed="rId2"/>
                <a:stretch>
                  <a:fillRect l="-233" t="-980"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5CD74B-140C-121A-9D31-A57F7EF30353}"/>
              </a:ext>
            </a:extLst>
          </p:cNvPr>
          <p:cNvCxnSpPr/>
          <p:nvPr/>
        </p:nvCxnSpPr>
        <p:spPr>
          <a:xfrm flipV="1">
            <a:off x="9141626" y="887309"/>
            <a:ext cx="0" cy="1654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F34E0-95EC-EA11-8CAA-72EC0ECC1AC0}"/>
              </a:ext>
            </a:extLst>
          </p:cNvPr>
          <p:cNvSpPr/>
          <p:nvPr/>
        </p:nvSpPr>
        <p:spPr>
          <a:xfrm>
            <a:off x="9141626" y="2361178"/>
            <a:ext cx="156408" cy="180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335E464E-22D6-505D-DEEC-D4BB3EA868B3}"/>
              </a:ext>
            </a:extLst>
          </p:cNvPr>
          <p:cNvSpPr/>
          <p:nvPr/>
        </p:nvSpPr>
        <p:spPr>
          <a:xfrm>
            <a:off x="8827326" y="2179604"/>
            <a:ext cx="624112" cy="663939"/>
          </a:xfrm>
          <a:prstGeom prst="pie">
            <a:avLst>
              <a:gd name="adj1" fmla="val 13130783"/>
              <a:gd name="adj2" fmla="val 1620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603CE7-3FBA-2952-5F7E-426B9486E8B5}"/>
              </a:ext>
            </a:extLst>
          </p:cNvPr>
          <p:cNvCxnSpPr>
            <a:cxnSpLocks/>
          </p:cNvCxnSpPr>
          <p:nvPr/>
        </p:nvCxnSpPr>
        <p:spPr>
          <a:xfrm flipH="1" flipV="1">
            <a:off x="7888310" y="1519707"/>
            <a:ext cx="1265346" cy="10111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rtial Circle 21">
            <a:extLst>
              <a:ext uri="{FF2B5EF4-FFF2-40B4-BE49-F238E27FC236}">
                <a16:creationId xmlns:a16="http://schemas.microsoft.com/office/drawing/2014/main" id="{FF232C41-F6CF-ABEE-ADF2-9EC51435264F}"/>
              </a:ext>
            </a:extLst>
          </p:cNvPr>
          <p:cNvSpPr/>
          <p:nvPr/>
        </p:nvSpPr>
        <p:spPr>
          <a:xfrm>
            <a:off x="8841600" y="2179603"/>
            <a:ext cx="624112" cy="663939"/>
          </a:xfrm>
          <a:prstGeom prst="pie">
            <a:avLst>
              <a:gd name="adj1" fmla="val 16271372"/>
              <a:gd name="adj2" fmla="val 192047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1EE625-CCFB-80CF-4C47-4EEAE6E01001}"/>
              </a:ext>
            </a:extLst>
          </p:cNvPr>
          <p:cNvCxnSpPr>
            <a:cxnSpLocks/>
          </p:cNvCxnSpPr>
          <p:nvPr/>
        </p:nvCxnSpPr>
        <p:spPr>
          <a:xfrm flipV="1">
            <a:off x="9115094" y="1465022"/>
            <a:ext cx="1263364" cy="108700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77492D-9627-9CC2-B679-9A8FA447D02B}"/>
                  </a:ext>
                </a:extLst>
              </p:cNvPr>
              <p:cNvSpPr txBox="1"/>
              <p:nvPr/>
            </p:nvSpPr>
            <p:spPr>
              <a:xfrm>
                <a:off x="9279290" y="190260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77492D-9627-9CC2-B679-9A8FA447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290" y="1902603"/>
                <a:ext cx="200696" cy="276999"/>
              </a:xfrm>
              <a:prstGeom prst="rect">
                <a:avLst/>
              </a:prstGeom>
              <a:blipFill>
                <a:blip r:embed="rId3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EADC24B-810C-C3F5-A40C-1E414DDD41FF}"/>
                  </a:ext>
                </a:extLst>
              </p:cNvPr>
              <p:cNvSpPr txBox="1"/>
              <p:nvPr/>
            </p:nvSpPr>
            <p:spPr>
              <a:xfrm>
                <a:off x="8813052" y="190260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EADC24B-810C-C3F5-A40C-1E414DDD4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052" y="1902603"/>
                <a:ext cx="200696" cy="276999"/>
              </a:xfrm>
              <a:prstGeom prst="rect">
                <a:avLst/>
              </a:prstGeom>
              <a:blipFill>
                <a:blip r:embed="rId4"/>
                <a:stretch>
                  <a:fillRect l="-27273" r="-181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B4CE71-EBEE-61FF-1A1F-DC571F4A35C6}"/>
              </a:ext>
            </a:extLst>
          </p:cNvPr>
          <p:cNvCxnSpPr>
            <a:cxnSpLocks/>
          </p:cNvCxnSpPr>
          <p:nvPr/>
        </p:nvCxnSpPr>
        <p:spPr>
          <a:xfrm flipV="1">
            <a:off x="7727324" y="2541648"/>
            <a:ext cx="3079081" cy="559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12A4C6-A48F-33B3-1C5A-FE2E28413AB3}"/>
                  </a:ext>
                </a:extLst>
              </p:cNvPr>
              <p:cNvSpPr txBox="1"/>
              <p:nvPr/>
            </p:nvSpPr>
            <p:spPr>
              <a:xfrm>
                <a:off x="10335360" y="1188023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12A4C6-A48F-33B3-1C5A-FE2E28413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360" y="1188023"/>
                <a:ext cx="198003" cy="276999"/>
              </a:xfrm>
              <a:prstGeom prst="rect">
                <a:avLst/>
              </a:prstGeom>
              <a:blipFill>
                <a:blip r:embed="rId5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A46E46-B68E-B7F4-F17D-D14C28B7E3BD}"/>
                  </a:ext>
                </a:extLst>
              </p:cNvPr>
              <p:cNvSpPr txBox="1"/>
              <p:nvPr/>
            </p:nvSpPr>
            <p:spPr>
              <a:xfrm>
                <a:off x="7723358" y="1237329"/>
                <a:ext cx="194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A46E46-B68E-B7F4-F17D-D14C28B7E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358" y="1237329"/>
                <a:ext cx="194219" cy="276999"/>
              </a:xfrm>
              <a:prstGeom prst="rect">
                <a:avLst/>
              </a:prstGeom>
              <a:blipFill>
                <a:blip r:embed="rId6"/>
                <a:stretch>
                  <a:fillRect l="-28125" r="-218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CC4F3-7DDD-EF77-E405-262F29214FE6}"/>
                  </a:ext>
                </a:extLst>
              </p:cNvPr>
              <p:cNvSpPr txBox="1"/>
              <p:nvPr/>
            </p:nvSpPr>
            <p:spPr>
              <a:xfrm>
                <a:off x="9042272" y="599553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CC4F3-7DDD-EF77-E405-262F29214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272" y="599553"/>
                <a:ext cx="201145" cy="276999"/>
              </a:xfrm>
              <a:prstGeom prst="rect">
                <a:avLst/>
              </a:prstGeom>
              <a:blipFill>
                <a:blip r:embed="rId7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233C7B-F1D7-747E-CEAB-FD18BA71EED5}"/>
              </a:ext>
            </a:extLst>
          </p:cNvPr>
          <p:cNvCxnSpPr>
            <a:cxnSpLocks/>
          </p:cNvCxnSpPr>
          <p:nvPr/>
        </p:nvCxnSpPr>
        <p:spPr>
          <a:xfrm>
            <a:off x="9145616" y="1447765"/>
            <a:ext cx="2244" cy="107558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F6CDCC-9DAD-264B-8BAC-F2D9F0ADF465}"/>
              </a:ext>
            </a:extLst>
          </p:cNvPr>
          <p:cNvCxnSpPr>
            <a:cxnSpLocks/>
          </p:cNvCxnSpPr>
          <p:nvPr/>
        </p:nvCxnSpPr>
        <p:spPr>
          <a:xfrm>
            <a:off x="10378458" y="1465022"/>
            <a:ext cx="0" cy="108700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676515-2D69-6508-4AEF-65CB5FC07F4D}"/>
                  </a:ext>
                </a:extLst>
              </p:cNvPr>
              <p:cNvSpPr txBox="1"/>
              <p:nvPr/>
            </p:nvSpPr>
            <p:spPr>
              <a:xfrm>
                <a:off x="10468223" y="1886799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676515-2D69-6508-4AEF-65CB5FC0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223" y="1886799"/>
                <a:ext cx="198003" cy="276999"/>
              </a:xfrm>
              <a:prstGeom prst="rect">
                <a:avLst/>
              </a:prstGeom>
              <a:blipFill>
                <a:blip r:embed="rId9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CD527E-6665-0649-5956-04C73BF7BA4A}"/>
              </a:ext>
            </a:extLst>
          </p:cNvPr>
          <p:cNvCxnSpPr>
            <a:cxnSpLocks/>
          </p:cNvCxnSpPr>
          <p:nvPr/>
        </p:nvCxnSpPr>
        <p:spPr>
          <a:xfrm>
            <a:off x="10378458" y="2552029"/>
            <a:ext cx="0" cy="108700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88D7C5-2A32-0364-2351-F8A36C11A15B}"/>
                  </a:ext>
                </a:extLst>
              </p:cNvPr>
              <p:cNvSpPr txBox="1"/>
              <p:nvPr/>
            </p:nvSpPr>
            <p:spPr>
              <a:xfrm>
                <a:off x="10468223" y="2909290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88D7C5-2A32-0364-2351-F8A36C11A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223" y="2909290"/>
                <a:ext cx="198003" cy="276999"/>
              </a:xfrm>
              <a:prstGeom prst="rect">
                <a:avLst/>
              </a:prstGeom>
              <a:blipFill>
                <a:blip r:embed="rId10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9EAD1B-4155-C0C4-0CC8-C55268E75B76}"/>
              </a:ext>
            </a:extLst>
          </p:cNvPr>
          <p:cNvCxnSpPr>
            <a:cxnSpLocks/>
          </p:cNvCxnSpPr>
          <p:nvPr/>
        </p:nvCxnSpPr>
        <p:spPr>
          <a:xfrm>
            <a:off x="9134375" y="2511572"/>
            <a:ext cx="1244083" cy="111104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C6A478-7E47-B22C-CC37-E8D78E820BAA}"/>
                  </a:ext>
                </a:extLst>
              </p:cNvPr>
              <p:cNvSpPr txBox="1"/>
              <p:nvPr/>
            </p:nvSpPr>
            <p:spPr>
              <a:xfrm>
                <a:off x="10058072" y="3632260"/>
                <a:ext cx="95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C6A478-7E47-B22C-CC37-E8D78E82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072" y="3632260"/>
                <a:ext cx="950581" cy="276999"/>
              </a:xfrm>
              <a:prstGeom prst="rect">
                <a:avLst/>
              </a:prstGeom>
              <a:blipFill>
                <a:blip r:embed="rId11"/>
                <a:stretch>
                  <a:fillRect l="-2564" r="-4487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D753C7-CE34-4EE1-0298-CB5C2790768C}"/>
                  </a:ext>
                </a:extLst>
              </p:cNvPr>
              <p:cNvSpPr txBox="1"/>
              <p:nvPr/>
            </p:nvSpPr>
            <p:spPr>
              <a:xfrm>
                <a:off x="7431456" y="3909259"/>
                <a:ext cx="17475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D753C7-CE34-4EE1-0298-CB5C27907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456" y="3909259"/>
                <a:ext cx="1747530" cy="276999"/>
              </a:xfrm>
              <a:prstGeom prst="rect">
                <a:avLst/>
              </a:prstGeom>
              <a:blipFill>
                <a:blip r:embed="rId12"/>
                <a:stretch>
                  <a:fillRect l="-2787" r="-383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5CEBA54-564D-BD6B-366A-64AF2B97D2FD}"/>
                  </a:ext>
                </a:extLst>
              </p:cNvPr>
              <p:cNvSpPr txBox="1"/>
              <p:nvPr/>
            </p:nvSpPr>
            <p:spPr>
              <a:xfrm>
                <a:off x="7427558" y="4298108"/>
                <a:ext cx="2596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5CEBA54-564D-BD6B-366A-64AF2B97D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558" y="4298108"/>
                <a:ext cx="2596352" cy="276999"/>
              </a:xfrm>
              <a:prstGeom prst="rect">
                <a:avLst/>
              </a:prstGeom>
              <a:blipFill>
                <a:blip r:embed="rId13"/>
                <a:stretch>
                  <a:fillRect l="-1643" r="-2582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AE8539-456F-8345-BE9A-979330E78330}"/>
                  </a:ext>
                </a:extLst>
              </p:cNvPr>
              <p:cNvSpPr txBox="1"/>
              <p:nvPr/>
            </p:nvSpPr>
            <p:spPr>
              <a:xfrm>
                <a:off x="7431456" y="3397572"/>
                <a:ext cx="148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AE8539-456F-8345-BE9A-979330E78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456" y="3397572"/>
                <a:ext cx="1481944" cy="276999"/>
              </a:xfrm>
              <a:prstGeom prst="rect">
                <a:avLst/>
              </a:prstGeom>
              <a:blipFill>
                <a:blip r:embed="rId14"/>
                <a:stretch>
                  <a:fillRect l="-3292" r="-1235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A5FC9CD1-4F6D-92C4-81F9-2B465DF44D09}"/>
              </a:ext>
            </a:extLst>
          </p:cNvPr>
          <p:cNvSpPr/>
          <p:nvPr/>
        </p:nvSpPr>
        <p:spPr>
          <a:xfrm>
            <a:off x="7420548" y="3429000"/>
            <a:ext cx="246240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B8C7E8-1D8F-60B2-EDE0-A80D80EDDF43}"/>
              </a:ext>
            </a:extLst>
          </p:cNvPr>
          <p:cNvSpPr/>
          <p:nvPr/>
        </p:nvSpPr>
        <p:spPr>
          <a:xfrm>
            <a:off x="8866164" y="3951601"/>
            <a:ext cx="246240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644882-8FA9-873C-FD23-7C6367535396}"/>
              </a:ext>
            </a:extLst>
          </p:cNvPr>
          <p:cNvSpPr/>
          <p:nvPr/>
        </p:nvSpPr>
        <p:spPr>
          <a:xfrm>
            <a:off x="7388923" y="4228600"/>
            <a:ext cx="2753801" cy="4597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C6E8B4-426D-7E2F-7A9C-598FB5CC966F}"/>
                  </a:ext>
                </a:extLst>
              </p:cNvPr>
              <p:cNvSpPr txBox="1"/>
              <p:nvPr/>
            </p:nvSpPr>
            <p:spPr>
              <a:xfrm>
                <a:off x="8495460" y="1594793"/>
                <a:ext cx="503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C6E8B4-426D-7E2F-7A9C-598FB5CC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460" y="1594793"/>
                <a:ext cx="503343" cy="276999"/>
              </a:xfrm>
              <a:prstGeom prst="rect">
                <a:avLst/>
              </a:prstGeom>
              <a:blipFill>
                <a:blip r:embed="rId15"/>
                <a:stretch>
                  <a:fillRect l="-4878" r="-609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18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23" grpId="0"/>
      <p:bldP spid="25" grpId="0"/>
      <p:bldP spid="27" grpId="0"/>
      <p:bldP spid="31" grpId="0" animBg="1"/>
      <p:bldP spid="31" grpId="1" animBg="1"/>
      <p:bldP spid="32" grpId="0" animBg="1"/>
      <p:bldP spid="32" grpId="1" animBg="1"/>
      <p:bldP spid="3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Дзеркальне відбиття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A49F7-E6C7-1BA8-7595-3D4441753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086994" cy="4713668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Наступно, нам знадобиться обчислити</a:t>
                </a:r>
                <a:r>
                  <a:rPr lang="en-US" dirty="0"/>
                  <a:t>,</a:t>
                </a:r>
                <a:r>
                  <a:rPr lang="uk-UA" dirty="0"/>
                  <a:t> де у конусі дивиться камера, і скільки світла до неї доходить</a:t>
                </a:r>
              </a:p>
              <a:p>
                <a:r>
                  <a:rPr lang="uk-UA" dirty="0"/>
                  <a:t>Модель Фонга обчислює скалярний добуток між вектором відбиття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uk-UA" dirty="0"/>
                  <a:t>, та вектором огляду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uk-UA" dirty="0"/>
                  <a:t> (від поверхні об</a:t>
                </a:r>
                <a:r>
                  <a:rPr lang="en-US" dirty="0"/>
                  <a:t>’</a:t>
                </a:r>
                <a:r>
                  <a:rPr lang="uk-UA" dirty="0"/>
                  <a:t>єкта до камери)</a:t>
                </a:r>
                <a:endParaRPr lang="en-US" dirty="0"/>
              </a:p>
              <a:p>
                <a:pPr lvl="1"/>
                <a:r>
                  <a:rPr lang="uk-UA" dirty="0"/>
                  <a:t>Усі ці вектори є одиничними, і ця операція повертає косинус кута між цими двома векторами</a:t>
                </a:r>
              </a:p>
              <a:p>
                <a:pPr lvl="1"/>
                <a:r>
                  <a:rPr lang="uk-UA" dirty="0"/>
                  <a:t>Якщо кут поза діапазону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[−90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90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ми встановлюємо його на нуля</a:t>
                </a:r>
                <a:r>
                  <a:rPr lang="en-US" dirty="0"/>
                  <a:t>, </a:t>
                </a:r>
                <a:r>
                  <a:rPr lang="uk-UA" dirty="0"/>
                  <a:t>щоб уникнути від</a:t>
                </a:r>
                <a:r>
                  <a:rPr lang="en-US" dirty="0"/>
                  <a:t>’</a:t>
                </a:r>
                <a:r>
                  <a:rPr lang="uk-UA" dirty="0"/>
                  <a:t>ємних результатів</a:t>
                </a:r>
                <a:endParaRPr lang="en-US" dirty="0"/>
              </a:p>
              <a:p>
                <a:r>
                  <a:rPr lang="uk-UA" dirty="0"/>
                  <a:t>Тоді, підносимо цей кут до ступеня якогось числа (скажімо 32), і це повертає нам інтенсивність дзеркального відбиття</a:t>
                </a:r>
                <a:endParaRPr lang="en-US" dirty="0"/>
              </a:p>
              <a:p>
                <a:pPr lvl="1"/>
                <a:r>
                  <a:rPr lang="uk-UA" dirty="0"/>
                  <a:t>Але як саме працює ця формула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A49F7-E6C7-1BA8-7595-3D4441753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086994" cy="4713668"/>
              </a:xfrm>
              <a:blipFill>
                <a:blip r:embed="rId2"/>
                <a:stretch>
                  <a:fillRect l="-240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035526-CCE0-C431-9A44-DC22401769C6}"/>
                  </a:ext>
                </a:extLst>
              </p:cNvPr>
              <p:cNvSpPr txBox="1"/>
              <p:nvPr/>
            </p:nvSpPr>
            <p:spPr>
              <a:xfrm>
                <a:off x="6674610" y="4575365"/>
                <a:ext cx="3926396" cy="36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𝑆𝑝𝑒𝑐𝑢𝑙𝑎𝑟𝐼𝑛𝑡𝑒𝑛𝑠𝑖𝑡𝑦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035526-CCE0-C431-9A44-DC2240176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610" y="4575365"/>
                <a:ext cx="3926396" cy="367345"/>
              </a:xfrm>
              <a:prstGeom prst="rect">
                <a:avLst/>
              </a:prstGeom>
              <a:blipFill>
                <a:blip r:embed="rId3"/>
                <a:stretch>
                  <a:fillRect l="-155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E25A9A-FEF4-A36F-6C6E-0000722B1710}"/>
                  </a:ext>
                </a:extLst>
              </p:cNvPr>
              <p:cNvSpPr txBox="1"/>
              <p:nvPr/>
            </p:nvSpPr>
            <p:spPr>
              <a:xfrm>
                <a:off x="6734669" y="4104821"/>
                <a:ext cx="1435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E25A9A-FEF4-A36F-6C6E-0000722B1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669" y="4104821"/>
                <a:ext cx="1435649" cy="276999"/>
              </a:xfrm>
              <a:prstGeom prst="rect">
                <a:avLst/>
              </a:prstGeom>
              <a:blipFill>
                <a:blip r:embed="rId4"/>
                <a:stretch>
                  <a:fillRect l="-1702" r="-127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CBD4EC-F16D-69DF-A379-ECA9E9E5CA5F}"/>
                  </a:ext>
                </a:extLst>
              </p:cNvPr>
              <p:cNvSpPr txBox="1"/>
              <p:nvPr/>
            </p:nvSpPr>
            <p:spPr>
              <a:xfrm>
                <a:off x="6674610" y="4105960"/>
                <a:ext cx="3206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CBD4EC-F16D-69DF-A379-ECA9E9E5C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610" y="4105960"/>
                <a:ext cx="3206327" cy="276999"/>
              </a:xfrm>
              <a:prstGeom prst="rect">
                <a:avLst/>
              </a:prstGeom>
              <a:blipFill>
                <a:blip r:embed="rId5"/>
                <a:stretch>
                  <a:fillRect r="-19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2B5AC6-147E-F4AE-F499-884FD684641F}"/>
              </a:ext>
            </a:extLst>
          </p:cNvPr>
          <p:cNvSpPr/>
          <p:nvPr/>
        </p:nvSpPr>
        <p:spPr>
          <a:xfrm>
            <a:off x="6937452" y="1485724"/>
            <a:ext cx="2723882" cy="1867436"/>
          </a:xfrm>
          <a:custGeom>
            <a:avLst/>
            <a:gdLst>
              <a:gd name="connsiteX0" fmla="*/ 2723882 w 2723882"/>
              <a:gd name="connsiteY0" fmla="*/ 1867436 h 1867436"/>
              <a:gd name="connsiteX1" fmla="*/ 457200 w 2723882"/>
              <a:gd name="connsiteY1" fmla="*/ 0 h 1867436"/>
              <a:gd name="connsiteX2" fmla="*/ 0 w 2723882"/>
              <a:gd name="connsiteY2" fmla="*/ 566670 h 1867436"/>
              <a:gd name="connsiteX3" fmla="*/ 2723882 w 2723882"/>
              <a:gd name="connsiteY3" fmla="*/ 1867436 h 186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3882" h="1867436">
                <a:moveTo>
                  <a:pt x="2723882" y="1867436"/>
                </a:moveTo>
                <a:lnTo>
                  <a:pt x="457200" y="0"/>
                </a:lnTo>
                <a:lnTo>
                  <a:pt x="0" y="566670"/>
                </a:lnTo>
                <a:lnTo>
                  <a:pt x="2723882" y="1867436"/>
                </a:lnTo>
                <a:close/>
              </a:path>
            </a:pathLst>
          </a:custGeom>
          <a:solidFill>
            <a:srgbClr val="6F6F7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un 28">
            <a:extLst>
              <a:ext uri="{FF2B5EF4-FFF2-40B4-BE49-F238E27FC236}">
                <a16:creationId xmlns:a16="http://schemas.microsoft.com/office/drawing/2014/main" id="{9BABC41A-46CF-46C7-60CC-06FDEE1ADDAE}"/>
              </a:ext>
            </a:extLst>
          </p:cNvPr>
          <p:cNvSpPr/>
          <p:nvPr/>
        </p:nvSpPr>
        <p:spPr>
          <a:xfrm>
            <a:off x="10904364" y="1294541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 descr="Camera">
                <a:extLst>
                  <a:ext uri="{FF2B5EF4-FFF2-40B4-BE49-F238E27FC236}">
                    <a16:creationId xmlns:a16="http://schemas.microsoft.com/office/drawing/2014/main" id="{2420AC15-1251-665D-9BF0-E6CBDE1E718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18037" y="641508"/>
              <a:ext cx="966535" cy="94758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66535" cy="94758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0329" ay="436928" az="25977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 descr="Camera">
                <a:extLst>
                  <a:ext uri="{FF2B5EF4-FFF2-40B4-BE49-F238E27FC236}">
                    <a16:creationId xmlns:a16="http://schemas.microsoft.com/office/drawing/2014/main" id="{2420AC15-1251-665D-9BF0-E6CBDE1E71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8037" y="641508"/>
                <a:ext cx="966535" cy="947583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B7E13F-0AA1-580D-5141-0D7CD0760223}"/>
              </a:ext>
            </a:extLst>
          </p:cNvPr>
          <p:cNvCxnSpPr/>
          <p:nvPr/>
        </p:nvCxnSpPr>
        <p:spPr>
          <a:xfrm flipV="1">
            <a:off x="9654266" y="1718651"/>
            <a:ext cx="0" cy="1654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B9448B1-0F2A-E5F0-C811-DDDB67DAE4A1}"/>
              </a:ext>
            </a:extLst>
          </p:cNvPr>
          <p:cNvSpPr/>
          <p:nvPr/>
        </p:nvSpPr>
        <p:spPr>
          <a:xfrm>
            <a:off x="9654266" y="3192520"/>
            <a:ext cx="156408" cy="180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23576F-2DBA-4D0D-8B95-4261D1EE2772}"/>
              </a:ext>
            </a:extLst>
          </p:cNvPr>
          <p:cNvCxnSpPr>
            <a:cxnSpLocks/>
          </p:cNvCxnSpPr>
          <p:nvPr/>
        </p:nvCxnSpPr>
        <p:spPr>
          <a:xfrm flipH="1">
            <a:off x="9666300" y="1763912"/>
            <a:ext cx="1695264" cy="15983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A51F15-8999-FF10-68E0-CAE18EE0A3CD}"/>
              </a:ext>
            </a:extLst>
          </p:cNvPr>
          <p:cNvCxnSpPr/>
          <p:nvPr/>
        </p:nvCxnSpPr>
        <p:spPr>
          <a:xfrm>
            <a:off x="7657026" y="3378588"/>
            <a:ext cx="382604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3C3E31-3E2C-72C1-2D04-ABC7CBEFF762}"/>
                  </a:ext>
                </a:extLst>
              </p:cNvPr>
              <p:cNvSpPr txBox="1"/>
              <p:nvPr/>
            </p:nvSpPr>
            <p:spPr>
              <a:xfrm>
                <a:off x="6963495" y="1546845"/>
                <a:ext cx="194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3C3E31-3E2C-72C1-2D04-ABC7CBEFF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495" y="1546845"/>
                <a:ext cx="194220" cy="276999"/>
              </a:xfrm>
              <a:prstGeom prst="rect">
                <a:avLst/>
              </a:prstGeom>
              <a:blipFill>
                <a:blip r:embed="rId8"/>
                <a:stretch>
                  <a:fillRect l="-28125" r="-218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94C398-28EF-1BCC-E842-C33F5BB8D235}"/>
                  </a:ext>
                </a:extLst>
              </p:cNvPr>
              <p:cNvSpPr txBox="1"/>
              <p:nvPr/>
            </p:nvSpPr>
            <p:spPr>
              <a:xfrm>
                <a:off x="7275266" y="1058097"/>
                <a:ext cx="17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94C398-28EF-1BCC-E842-C33F5BB8D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266" y="1058097"/>
                <a:ext cx="177228" cy="276999"/>
              </a:xfrm>
              <a:prstGeom prst="rect">
                <a:avLst/>
              </a:prstGeom>
              <a:blipFill>
                <a:blip r:embed="rId9"/>
                <a:stretch>
                  <a:fillRect l="-16667" r="-6667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Partial Circle 36">
            <a:extLst>
              <a:ext uri="{FF2B5EF4-FFF2-40B4-BE49-F238E27FC236}">
                <a16:creationId xmlns:a16="http://schemas.microsoft.com/office/drawing/2014/main" id="{6628D945-2407-F165-F554-4E737D57296A}"/>
              </a:ext>
            </a:extLst>
          </p:cNvPr>
          <p:cNvSpPr/>
          <p:nvPr/>
        </p:nvSpPr>
        <p:spPr>
          <a:xfrm>
            <a:off x="8259392" y="2138253"/>
            <a:ext cx="2837873" cy="2437112"/>
          </a:xfrm>
          <a:prstGeom prst="pie">
            <a:avLst>
              <a:gd name="adj1" fmla="val 12702291"/>
              <a:gd name="adj2" fmla="val 13188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1B9FC5-EC2C-90D7-3343-0268E9557865}"/>
              </a:ext>
            </a:extLst>
          </p:cNvPr>
          <p:cNvCxnSpPr>
            <a:cxnSpLocks/>
          </p:cNvCxnSpPr>
          <p:nvPr/>
        </p:nvCxnSpPr>
        <p:spPr>
          <a:xfrm flipH="1" flipV="1">
            <a:off x="7235412" y="1294496"/>
            <a:ext cx="2410118" cy="205048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CFE7E6-5599-2ECB-20BB-F436EA92CB9E}"/>
              </a:ext>
            </a:extLst>
          </p:cNvPr>
          <p:cNvCxnSpPr>
            <a:cxnSpLocks/>
          </p:cNvCxnSpPr>
          <p:nvPr/>
        </p:nvCxnSpPr>
        <p:spPr>
          <a:xfrm flipH="1" flipV="1">
            <a:off x="7157717" y="1763912"/>
            <a:ext cx="2508579" cy="159832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D062344-00D2-9A6D-BC2D-1079006D205C}"/>
                  </a:ext>
                </a:extLst>
              </p:cNvPr>
              <p:cNvSpPr txBox="1"/>
              <p:nvPr/>
            </p:nvSpPr>
            <p:spPr>
              <a:xfrm>
                <a:off x="8335987" y="2303454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D062344-00D2-9A6D-BC2D-1079006D2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87" y="2303454"/>
                <a:ext cx="208967" cy="276999"/>
              </a:xfrm>
              <a:prstGeom prst="rect">
                <a:avLst/>
              </a:prstGeom>
              <a:blipFill>
                <a:blip r:embed="rId10"/>
                <a:stretch>
                  <a:fillRect l="-14286" r="-857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6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4" grpId="1"/>
      <p:bldP spid="27" grpId="0"/>
      <p:bldP spid="28" grpId="0" animBg="1"/>
      <p:bldP spid="36" grpId="0"/>
      <p:bldP spid="37" grpId="0" animBg="1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Дзеркальне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230684" cy="4713668"/>
          </a:xfrm>
        </p:spPr>
        <p:txBody>
          <a:bodyPr>
            <a:normAutofit/>
          </a:bodyPr>
          <a:lstStyle/>
          <a:p>
            <a:r>
              <a:rPr lang="uk-UA" dirty="0"/>
              <a:t>Ми можемо побудувати графік функції</a:t>
            </a:r>
          </a:p>
          <a:p>
            <a:pPr lvl="1"/>
            <a:r>
              <a:rPr lang="uk-UA" dirty="0"/>
              <a:t>Вісь </a:t>
            </a:r>
            <a:r>
              <a:rPr lang="en-US" dirty="0"/>
              <a:t>X – </a:t>
            </a:r>
            <a:r>
              <a:rPr lang="uk-UA" dirty="0"/>
              <a:t>це кут між нашими 2 векторами</a:t>
            </a:r>
          </a:p>
          <a:p>
            <a:pPr lvl="1"/>
            <a:r>
              <a:rPr lang="uk-UA" dirty="0"/>
              <a:t>Вісь </a:t>
            </a:r>
            <a:r>
              <a:rPr lang="en-US" dirty="0"/>
              <a:t>Y – </a:t>
            </a:r>
            <a:r>
              <a:rPr lang="uk-UA" dirty="0"/>
              <a:t>це результат цієї функції для цього куту</a:t>
            </a:r>
            <a:endParaRPr lang="en-US" dirty="0"/>
          </a:p>
          <a:p>
            <a:r>
              <a:rPr lang="uk-UA" dirty="0"/>
              <a:t>Зможемо обчислити результат дзеркального відбиття для різних орієнтацій камери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244BEB-5EFA-5609-F8EE-F475CA086741}"/>
              </a:ext>
            </a:extLst>
          </p:cNvPr>
          <p:cNvCxnSpPr>
            <a:cxnSpLocks/>
          </p:cNvCxnSpPr>
          <p:nvPr/>
        </p:nvCxnSpPr>
        <p:spPr>
          <a:xfrm>
            <a:off x="7827727" y="4999461"/>
            <a:ext cx="29840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n 5">
            <a:extLst>
              <a:ext uri="{FF2B5EF4-FFF2-40B4-BE49-F238E27FC236}">
                <a16:creationId xmlns:a16="http://schemas.microsoft.com/office/drawing/2014/main" id="{856AC2C4-0269-AAF9-BF42-8FAACF58D172}"/>
              </a:ext>
            </a:extLst>
          </p:cNvPr>
          <p:cNvSpPr/>
          <p:nvPr/>
        </p:nvSpPr>
        <p:spPr>
          <a:xfrm>
            <a:off x="10309284" y="3153018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amera">
                <a:extLst>
                  <a:ext uri="{FF2B5EF4-FFF2-40B4-BE49-F238E27FC236}">
                    <a16:creationId xmlns:a16="http://schemas.microsoft.com/office/drawing/2014/main" id="{513EE185-D4EA-D285-A98C-D97EFEEFAA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80142" y="2859695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amera">
                <a:extLst>
                  <a:ext uri="{FF2B5EF4-FFF2-40B4-BE49-F238E27FC236}">
                    <a16:creationId xmlns:a16="http://schemas.microsoft.com/office/drawing/2014/main" id="{513EE185-D4EA-D285-A98C-D97EFEEFAA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0142" y="2859695"/>
                <a:ext cx="947585" cy="947585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D2569D-E0AF-8EBB-E245-4D412E39FBAC}"/>
              </a:ext>
            </a:extLst>
          </p:cNvPr>
          <p:cNvSpPr/>
          <p:nvPr/>
        </p:nvSpPr>
        <p:spPr>
          <a:xfrm>
            <a:off x="7677243" y="3577128"/>
            <a:ext cx="1644095" cy="1386152"/>
          </a:xfrm>
          <a:custGeom>
            <a:avLst/>
            <a:gdLst>
              <a:gd name="connsiteX0" fmla="*/ 2304048 w 2304048"/>
              <a:gd name="connsiteY0" fmla="*/ 1894974 h 1894974"/>
              <a:gd name="connsiteX1" fmla="*/ 252663 w 2304048"/>
              <a:gd name="connsiteY1" fmla="*/ 0 h 1894974"/>
              <a:gd name="connsiteX2" fmla="*/ 0 w 2304048"/>
              <a:gd name="connsiteY2" fmla="*/ 282742 h 1894974"/>
              <a:gd name="connsiteX3" fmla="*/ 2304048 w 2304048"/>
              <a:gd name="connsiteY3" fmla="*/ 1894974 h 18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048" h="1894974">
                <a:moveTo>
                  <a:pt x="2304048" y="1894974"/>
                </a:moveTo>
                <a:lnTo>
                  <a:pt x="252663" y="0"/>
                </a:lnTo>
                <a:lnTo>
                  <a:pt x="0" y="282742"/>
                </a:lnTo>
                <a:lnTo>
                  <a:pt x="2304048" y="1894974"/>
                </a:lnTo>
                <a:close/>
              </a:path>
            </a:pathLst>
          </a:cu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5B7149-A991-C807-6C52-8CD35F77E156}"/>
              </a:ext>
            </a:extLst>
          </p:cNvPr>
          <p:cNvCxnSpPr/>
          <p:nvPr/>
        </p:nvCxnSpPr>
        <p:spPr>
          <a:xfrm flipV="1">
            <a:off x="9339385" y="3345122"/>
            <a:ext cx="0" cy="1654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graph of a graph&#10;&#10;Description automatically generated">
            <a:extLst>
              <a:ext uri="{FF2B5EF4-FFF2-40B4-BE49-F238E27FC236}">
                <a16:creationId xmlns:a16="http://schemas.microsoft.com/office/drawing/2014/main" id="{E7970D8B-A5C6-6E00-1A67-312018593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12" y="760065"/>
            <a:ext cx="4435716" cy="166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256FC5-4D95-8363-5D27-E1912A72258C}"/>
                  </a:ext>
                </a:extLst>
              </p:cNvPr>
              <p:cNvSpPr txBox="1"/>
              <p:nvPr/>
            </p:nvSpPr>
            <p:spPr>
              <a:xfrm>
                <a:off x="9223590" y="180862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256FC5-4D95-8363-5D27-E1912A72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590" y="1808628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FF84B8-FEB7-9543-C3EB-BFCDED694D39}"/>
                  </a:ext>
                </a:extLst>
              </p:cNvPr>
              <p:cNvSpPr txBox="1"/>
              <p:nvPr/>
            </p:nvSpPr>
            <p:spPr>
              <a:xfrm>
                <a:off x="9031230" y="103441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FF84B8-FEB7-9543-C3EB-BFCDED69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230" y="1034413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4E0E18-D95B-B807-2FA7-3BE91733C201}"/>
                  </a:ext>
                </a:extLst>
              </p:cNvPr>
              <p:cNvSpPr txBox="1"/>
              <p:nvPr/>
            </p:nvSpPr>
            <p:spPr>
              <a:xfrm>
                <a:off x="11313207" y="1828800"/>
                <a:ext cx="44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4E0E18-D95B-B807-2FA7-3BE91733C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207" y="1828800"/>
                <a:ext cx="448841" cy="276999"/>
              </a:xfrm>
              <a:prstGeom prst="rect">
                <a:avLst/>
              </a:prstGeom>
              <a:blipFill>
                <a:blip r:embed="rId7"/>
                <a:stretch>
                  <a:fillRect l="-12329" r="-1095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1858CC-842C-7F39-D1A8-9105A2666BBF}"/>
                  </a:ext>
                </a:extLst>
              </p:cNvPr>
              <p:cNvSpPr txBox="1"/>
              <p:nvPr/>
            </p:nvSpPr>
            <p:spPr>
              <a:xfrm>
                <a:off x="6827166" y="1828799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1858CC-842C-7F39-D1A8-9105A266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66" y="1828799"/>
                <a:ext cx="621965" cy="276999"/>
              </a:xfrm>
              <a:prstGeom prst="rect">
                <a:avLst/>
              </a:prstGeom>
              <a:blipFill>
                <a:blip r:embed="rId8"/>
                <a:stretch>
                  <a:fillRect l="-980" r="-784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7ADA03-1EE8-BF72-A54D-2158E4A1503E}"/>
                  </a:ext>
                </a:extLst>
              </p:cNvPr>
              <p:cNvSpPr txBox="1"/>
              <p:nvPr/>
            </p:nvSpPr>
            <p:spPr>
              <a:xfrm>
                <a:off x="7998103" y="1828798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7ADA03-1EE8-BF72-A54D-2158E4A15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103" y="1828798"/>
                <a:ext cx="493725" cy="276999"/>
              </a:xfrm>
              <a:prstGeom prst="rect">
                <a:avLst/>
              </a:prstGeom>
              <a:blipFill>
                <a:blip r:embed="rId9"/>
                <a:stretch>
                  <a:fillRect r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97FBBF-3DFE-4DF3-92E8-9FE6355D3C1B}"/>
                  </a:ext>
                </a:extLst>
              </p:cNvPr>
              <p:cNvSpPr txBox="1"/>
              <p:nvPr/>
            </p:nvSpPr>
            <p:spPr>
              <a:xfrm>
                <a:off x="10292905" y="1825655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97FBBF-3DFE-4DF3-92E8-9FE6355D3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905" y="1825655"/>
                <a:ext cx="320601" cy="276999"/>
              </a:xfrm>
              <a:prstGeom prst="rect">
                <a:avLst/>
              </a:prstGeom>
              <a:blipFill>
                <a:blip r:embed="rId10"/>
                <a:stretch>
                  <a:fillRect l="-15094" r="-1509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B14C16-4421-7B49-E656-38F4CAFE55AA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7772399" y="3577128"/>
            <a:ext cx="1548939" cy="13861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E1D0482-E062-0938-D921-510C7CD55398}"/>
              </a:ext>
            </a:extLst>
          </p:cNvPr>
          <p:cNvSpPr/>
          <p:nvPr/>
        </p:nvSpPr>
        <p:spPr>
          <a:xfrm>
            <a:off x="9339385" y="4818993"/>
            <a:ext cx="156408" cy="180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1F86D18-6080-B325-D2A4-29B285C8129C}"/>
              </a:ext>
            </a:extLst>
          </p:cNvPr>
          <p:cNvCxnSpPr>
            <a:cxnSpLocks/>
          </p:cNvCxnSpPr>
          <p:nvPr/>
        </p:nvCxnSpPr>
        <p:spPr>
          <a:xfrm flipH="1">
            <a:off x="9341161" y="3577128"/>
            <a:ext cx="1470653" cy="139576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D2F2322-8489-A10C-78B5-0B3E520B2E32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7783132" y="3729528"/>
            <a:ext cx="1538206" cy="123375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5217E76-6003-B1E7-F5BF-17958B551879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7866957" y="4382587"/>
            <a:ext cx="1454381" cy="5806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78DA08D-B4B6-C892-7717-F94D3B725914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321338" y="4749135"/>
            <a:ext cx="1207141" cy="2141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4" name="3D Model 73" descr="Camera">
                <a:extLst>
                  <a:ext uri="{FF2B5EF4-FFF2-40B4-BE49-F238E27FC236}">
                    <a16:creationId xmlns:a16="http://schemas.microsoft.com/office/drawing/2014/main" id="{F1C73E55-6CB1-5AE9-C62B-140A29B63E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6082" y="2828871"/>
              <a:ext cx="966536" cy="9475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6536" cy="9475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28744" ay="604780" az="277310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061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4" name="3D Model 73" descr="Camera">
                <a:extLst>
                  <a:ext uri="{FF2B5EF4-FFF2-40B4-BE49-F238E27FC236}">
                    <a16:creationId xmlns:a16="http://schemas.microsoft.com/office/drawing/2014/main" id="{F1C73E55-6CB1-5AE9-C62B-140A29B63E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96082" y="2828871"/>
                <a:ext cx="966536" cy="947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5" name="3D Model 74" descr="Camera">
                <a:extLst>
                  <a:ext uri="{FF2B5EF4-FFF2-40B4-BE49-F238E27FC236}">
                    <a16:creationId xmlns:a16="http://schemas.microsoft.com/office/drawing/2014/main" id="{CCF4B626-CA25-C1F6-B0B7-95F3DA9A19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93290" y="2688339"/>
              <a:ext cx="985487" cy="8528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5487" cy="85282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94982" ay="260381" az="162489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5" name="3D Model 74" descr="Camera">
                <a:extLst>
                  <a:ext uri="{FF2B5EF4-FFF2-40B4-BE49-F238E27FC236}">
                    <a16:creationId xmlns:a16="http://schemas.microsoft.com/office/drawing/2014/main" id="{CCF4B626-CA25-C1F6-B0B7-95F3DA9A1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93290" y="2688339"/>
                <a:ext cx="985487" cy="852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3D Model 75" descr="Camera">
                <a:extLst>
                  <a:ext uri="{FF2B5EF4-FFF2-40B4-BE49-F238E27FC236}">
                    <a16:creationId xmlns:a16="http://schemas.microsoft.com/office/drawing/2014/main" id="{273C7804-6FC8-CB2E-FB57-28EE362FF2C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75102" y="2818728"/>
              <a:ext cx="984558" cy="6633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58" cy="66330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57115" ay="-7324" az="-58388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061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3D Model 75" descr="Camera">
                <a:extLst>
                  <a:ext uri="{FF2B5EF4-FFF2-40B4-BE49-F238E27FC236}">
                    <a16:creationId xmlns:a16="http://schemas.microsoft.com/office/drawing/2014/main" id="{273C7804-6FC8-CB2E-FB57-28EE362FF2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5102" y="2818728"/>
                <a:ext cx="984558" cy="66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7" name="3D Model 76" descr="Camera">
                <a:extLst>
                  <a:ext uri="{FF2B5EF4-FFF2-40B4-BE49-F238E27FC236}">
                    <a16:creationId xmlns:a16="http://schemas.microsoft.com/office/drawing/2014/main" id="{70953902-1D6A-06B9-E7FB-0F18CE1F00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83909" y="4096330"/>
              <a:ext cx="758067" cy="9854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8067" cy="98548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98366" ay="-357005" az="-4444884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061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7" name="3D Model 76" descr="Camera">
                <a:extLst>
                  <a:ext uri="{FF2B5EF4-FFF2-40B4-BE49-F238E27FC236}">
                    <a16:creationId xmlns:a16="http://schemas.microsoft.com/office/drawing/2014/main" id="{70953902-1D6A-06B9-E7FB-0F18CE1F00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83909" y="4096330"/>
                <a:ext cx="758067" cy="985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 descr="Camera">
                <a:extLst>
                  <a:ext uri="{FF2B5EF4-FFF2-40B4-BE49-F238E27FC236}">
                    <a16:creationId xmlns:a16="http://schemas.microsoft.com/office/drawing/2014/main" id="{886F22FD-D660-EEA1-C0E9-4579F2B8DE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57483" y="3777460"/>
              <a:ext cx="758068" cy="9854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8068" cy="98548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26444" ay="228587" az="432834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 descr="Camera">
                <a:extLst>
                  <a:ext uri="{FF2B5EF4-FFF2-40B4-BE49-F238E27FC236}">
                    <a16:creationId xmlns:a16="http://schemas.microsoft.com/office/drawing/2014/main" id="{886F22FD-D660-EEA1-C0E9-4579F2B8DE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7483" y="3777460"/>
                <a:ext cx="758068" cy="985488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0C91653D-A853-DFD2-DEE3-DEACA2B50F83}"/>
              </a:ext>
            </a:extLst>
          </p:cNvPr>
          <p:cNvSpPr/>
          <p:nvPr/>
        </p:nvSpPr>
        <p:spPr>
          <a:xfrm>
            <a:off x="9261872" y="1136731"/>
            <a:ext cx="115795" cy="1385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9BA18DD-678C-DB26-1283-661BDFA3E8C3}"/>
              </a:ext>
            </a:extLst>
          </p:cNvPr>
          <p:cNvSpPr/>
          <p:nvPr/>
        </p:nvSpPr>
        <p:spPr>
          <a:xfrm>
            <a:off x="9442864" y="1571354"/>
            <a:ext cx="115795" cy="1385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10AC2F1-F604-9270-CDEF-47A808E0A75D}"/>
              </a:ext>
            </a:extLst>
          </p:cNvPr>
          <p:cNvSpPr/>
          <p:nvPr/>
        </p:nvSpPr>
        <p:spPr>
          <a:xfrm>
            <a:off x="9966475" y="1754512"/>
            <a:ext cx="115795" cy="1385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5783971-B1DA-4A0E-CF50-2053BD24704C}"/>
              </a:ext>
            </a:extLst>
          </p:cNvPr>
          <p:cNvSpPr/>
          <p:nvPr/>
        </p:nvSpPr>
        <p:spPr>
          <a:xfrm>
            <a:off x="10634781" y="1759548"/>
            <a:ext cx="115795" cy="1385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EBE06CB-C169-E88C-D365-105E46CA1ACA}"/>
              </a:ext>
            </a:extLst>
          </p:cNvPr>
          <p:cNvSpPr/>
          <p:nvPr/>
        </p:nvSpPr>
        <p:spPr>
          <a:xfrm>
            <a:off x="8561171" y="1763250"/>
            <a:ext cx="115795" cy="1385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63B40A5-D67C-3A4D-C144-EACFBDB45410}"/>
              </a:ext>
            </a:extLst>
          </p:cNvPr>
          <p:cNvSpPr/>
          <p:nvPr/>
        </p:nvSpPr>
        <p:spPr>
          <a:xfrm>
            <a:off x="11359932" y="1763250"/>
            <a:ext cx="115795" cy="1385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B56A98-A91F-9FFB-1BD4-02F60F80A8EA}"/>
              </a:ext>
            </a:extLst>
          </p:cNvPr>
          <p:cNvCxnSpPr>
            <a:cxnSpLocks/>
          </p:cNvCxnSpPr>
          <p:nvPr/>
        </p:nvCxnSpPr>
        <p:spPr>
          <a:xfrm flipH="1" flipV="1">
            <a:off x="7647587" y="3621120"/>
            <a:ext cx="1616903" cy="129598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B66C1B-CE2A-893D-AE5B-E2DD0DAC9DD8}"/>
                  </a:ext>
                </a:extLst>
              </p:cNvPr>
              <p:cNvSpPr txBox="1"/>
              <p:nvPr/>
            </p:nvSpPr>
            <p:spPr>
              <a:xfrm>
                <a:off x="8491828" y="347228"/>
                <a:ext cx="1747145" cy="36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B66C1B-CE2A-893D-AE5B-E2DD0DAC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828" y="347228"/>
                <a:ext cx="1747145" cy="367345"/>
              </a:xfrm>
              <a:prstGeom prst="rect">
                <a:avLst/>
              </a:prstGeom>
              <a:blipFill>
                <a:blip r:embed="rId16"/>
                <a:stretch>
                  <a:fillRect r="-69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tial Circle 9">
            <a:extLst>
              <a:ext uri="{FF2B5EF4-FFF2-40B4-BE49-F238E27FC236}">
                <a16:creationId xmlns:a16="http://schemas.microsoft.com/office/drawing/2014/main" id="{CDA4195F-6ACB-74A0-FFD6-3A609C8C8EAB}"/>
              </a:ext>
            </a:extLst>
          </p:cNvPr>
          <p:cNvSpPr/>
          <p:nvPr/>
        </p:nvSpPr>
        <p:spPr>
          <a:xfrm>
            <a:off x="7881674" y="3681696"/>
            <a:ext cx="2939163" cy="2623039"/>
          </a:xfrm>
          <a:prstGeom prst="pie">
            <a:avLst>
              <a:gd name="adj1" fmla="val 13167671"/>
              <a:gd name="adj2" fmla="val 1329251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65F86-3AAC-A662-E8AF-4D8E9E9503D7}"/>
                  </a:ext>
                </a:extLst>
              </p:cNvPr>
              <p:cNvSpPr txBox="1"/>
              <p:nvPr/>
            </p:nvSpPr>
            <p:spPr>
              <a:xfrm>
                <a:off x="8113683" y="3870297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65F86-3AAC-A662-E8AF-4D8E9E950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683" y="3870297"/>
                <a:ext cx="200696" cy="276999"/>
              </a:xfrm>
              <a:prstGeom prst="rect">
                <a:avLst/>
              </a:prstGeom>
              <a:blipFill>
                <a:blip r:embed="rId17"/>
                <a:stretch>
                  <a:fillRect l="-27273" r="-181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743648C3-F5C6-8439-5479-CD0C887F7455}"/>
              </a:ext>
            </a:extLst>
          </p:cNvPr>
          <p:cNvSpPr/>
          <p:nvPr/>
        </p:nvSpPr>
        <p:spPr>
          <a:xfrm>
            <a:off x="8876933" y="4447373"/>
            <a:ext cx="917673" cy="1041427"/>
          </a:xfrm>
          <a:prstGeom prst="pie">
            <a:avLst>
              <a:gd name="adj1" fmla="val 13167671"/>
              <a:gd name="adj2" fmla="val 143615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003E9B-8190-95EF-A947-887AE85FEF64}"/>
                  </a:ext>
                </a:extLst>
              </p:cNvPr>
              <p:cNvSpPr txBox="1"/>
              <p:nvPr/>
            </p:nvSpPr>
            <p:spPr>
              <a:xfrm>
                <a:off x="8839336" y="433962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003E9B-8190-95EF-A947-887AE85F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336" y="4339623"/>
                <a:ext cx="200696" cy="276999"/>
              </a:xfrm>
              <a:prstGeom prst="rect">
                <a:avLst/>
              </a:prstGeom>
              <a:blipFill>
                <a:blip r:embed="rId18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AD66E9-2038-937F-449F-5CD74C2EDD80}"/>
                  </a:ext>
                </a:extLst>
              </p:cNvPr>
              <p:cNvSpPr txBox="1"/>
              <p:nvPr/>
            </p:nvSpPr>
            <p:spPr>
              <a:xfrm>
                <a:off x="8467106" y="4366652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AD66E9-2038-937F-449F-5CD74C2E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106" y="4366652"/>
                <a:ext cx="200696" cy="276999"/>
              </a:xfrm>
              <a:prstGeom prst="rect">
                <a:avLst/>
              </a:prstGeom>
              <a:blipFill>
                <a:blip r:embed="rId19"/>
                <a:stretch>
                  <a:fillRect l="-27273" r="-181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5D70C8-582B-B7C5-1FFD-B92D59E60772}"/>
              </a:ext>
            </a:extLst>
          </p:cNvPr>
          <p:cNvCxnSpPr>
            <a:cxnSpLocks/>
          </p:cNvCxnSpPr>
          <p:nvPr/>
        </p:nvCxnSpPr>
        <p:spPr>
          <a:xfrm flipH="1" flipV="1">
            <a:off x="8546868" y="3577128"/>
            <a:ext cx="774470" cy="13861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tial Circle 17">
            <a:extLst>
              <a:ext uri="{FF2B5EF4-FFF2-40B4-BE49-F238E27FC236}">
                <a16:creationId xmlns:a16="http://schemas.microsoft.com/office/drawing/2014/main" id="{E422E565-B47F-C5A7-159E-BD31AEC8B7F2}"/>
              </a:ext>
            </a:extLst>
          </p:cNvPr>
          <p:cNvSpPr/>
          <p:nvPr/>
        </p:nvSpPr>
        <p:spPr>
          <a:xfrm>
            <a:off x="8924737" y="4538079"/>
            <a:ext cx="814667" cy="881937"/>
          </a:xfrm>
          <a:prstGeom prst="pie">
            <a:avLst>
              <a:gd name="adj1" fmla="val 13167671"/>
              <a:gd name="adj2" fmla="val 166690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393CAC-196D-44F6-4E6F-E1F90AA8A3CC}"/>
              </a:ext>
            </a:extLst>
          </p:cNvPr>
          <p:cNvCxnSpPr>
            <a:cxnSpLocks/>
          </p:cNvCxnSpPr>
          <p:nvPr/>
        </p:nvCxnSpPr>
        <p:spPr>
          <a:xfrm flipV="1">
            <a:off x="9321338" y="3657600"/>
            <a:ext cx="191962" cy="13056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52E7D7-AA48-49DC-6B76-ADDC5347B4EE}"/>
                  </a:ext>
                </a:extLst>
              </p:cNvPr>
              <p:cNvSpPr txBox="1"/>
              <p:nvPr/>
            </p:nvSpPr>
            <p:spPr>
              <a:xfrm>
                <a:off x="9119755" y="424771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52E7D7-AA48-49DC-6B76-ADDC5347B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755" y="4247713"/>
                <a:ext cx="200696" cy="276999"/>
              </a:xfrm>
              <a:prstGeom prst="rect">
                <a:avLst/>
              </a:prstGeom>
              <a:blipFill>
                <a:blip r:embed="rId20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AF1A02C9-04A6-CC57-270E-401730F41AF9}"/>
              </a:ext>
            </a:extLst>
          </p:cNvPr>
          <p:cNvSpPr/>
          <p:nvPr/>
        </p:nvSpPr>
        <p:spPr>
          <a:xfrm>
            <a:off x="9060380" y="4649079"/>
            <a:ext cx="520141" cy="647625"/>
          </a:xfrm>
          <a:prstGeom prst="pie">
            <a:avLst>
              <a:gd name="adj1" fmla="val 13167671"/>
              <a:gd name="adj2" fmla="val 2080000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A99EDF-D02D-7370-2529-7E9FB955715C}"/>
                  </a:ext>
                </a:extLst>
              </p:cNvPr>
              <p:cNvSpPr txBox="1"/>
              <p:nvPr/>
            </p:nvSpPr>
            <p:spPr>
              <a:xfrm>
                <a:off x="9445449" y="445812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A99EDF-D02D-7370-2529-7E9FB9557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449" y="4458123"/>
                <a:ext cx="200696" cy="276999"/>
              </a:xfrm>
              <a:prstGeom prst="rect">
                <a:avLst/>
              </a:prstGeom>
              <a:blipFill>
                <a:blip r:embed="rId21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AB1FA6ED-4843-BB96-8D3D-7F65DD3D46E3}"/>
              </a:ext>
            </a:extLst>
          </p:cNvPr>
          <p:cNvSpPr/>
          <p:nvPr/>
        </p:nvSpPr>
        <p:spPr>
          <a:xfrm>
            <a:off x="8591995" y="4320859"/>
            <a:ext cx="1456911" cy="1311412"/>
          </a:xfrm>
          <a:prstGeom prst="pie">
            <a:avLst>
              <a:gd name="adj1" fmla="val 12156825"/>
              <a:gd name="adj2" fmla="val 131495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5" grpId="0" animBg="1"/>
      <p:bldP spid="85" grpId="1" animBg="1"/>
      <p:bldP spid="10" grpId="0" animBg="1"/>
      <p:bldP spid="10" grpId="1" animBg="1"/>
      <p:bldP spid="11" grpId="0"/>
      <p:bldP spid="11" grpId="1"/>
      <p:bldP spid="14" grpId="0" animBg="1"/>
      <p:bldP spid="14" grpId="1" animBg="1"/>
      <p:bldP spid="15" grpId="0"/>
      <p:bldP spid="15" grpId="1"/>
      <p:bldP spid="16" grpId="0"/>
      <p:bldP spid="18" grpId="0" animBg="1"/>
      <p:bldP spid="18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Дзеркальне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49F7-E6C7-1BA8-7595-3D444175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13444" cy="4713668"/>
          </a:xfrm>
        </p:spPr>
        <p:txBody>
          <a:bodyPr>
            <a:normAutofit/>
          </a:bodyPr>
          <a:lstStyle/>
          <a:p>
            <a:r>
              <a:rPr lang="ru-RU" dirty="0"/>
              <a:t>Тому для більшості кутів, результат дорівнює нулю, що ми очікуємо, бо тоді, камера не дивиться у конусі світла</a:t>
            </a:r>
            <a:endParaRPr lang="uk-UA" dirty="0"/>
          </a:p>
          <a:p>
            <a:pPr lvl="1"/>
            <a:r>
              <a:rPr lang="uk-UA" dirty="0"/>
              <a:t>Якщо намалюємо точки, які розташовані на краї ненулєвої частини функції, то побачимо що у діаграмі з камерою, це створює промені, які знаходяться на краї конусі</a:t>
            </a:r>
          </a:p>
          <a:p>
            <a:r>
              <a:rPr lang="uk-UA" dirty="0"/>
              <a:t>Функція повертає значення між 0-1, яке представляє інтенсивність дзеркального відбиття</a:t>
            </a:r>
          </a:p>
          <a:p>
            <a:pPr lvl="1"/>
            <a:r>
              <a:rPr lang="uk-UA" dirty="0"/>
              <a:t>Множення цього значення на відбитого кольору дасть нам колір дзеркального відбиття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244BEB-5EFA-5609-F8EE-F475CA086741}"/>
              </a:ext>
            </a:extLst>
          </p:cNvPr>
          <p:cNvCxnSpPr>
            <a:cxnSpLocks/>
          </p:cNvCxnSpPr>
          <p:nvPr/>
        </p:nvCxnSpPr>
        <p:spPr>
          <a:xfrm>
            <a:off x="7827727" y="4999461"/>
            <a:ext cx="29840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n 5">
            <a:extLst>
              <a:ext uri="{FF2B5EF4-FFF2-40B4-BE49-F238E27FC236}">
                <a16:creationId xmlns:a16="http://schemas.microsoft.com/office/drawing/2014/main" id="{856AC2C4-0269-AAF9-BF42-8FAACF58D172}"/>
              </a:ext>
            </a:extLst>
          </p:cNvPr>
          <p:cNvSpPr/>
          <p:nvPr/>
        </p:nvSpPr>
        <p:spPr>
          <a:xfrm>
            <a:off x="10309284" y="3153018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amera">
                <a:extLst>
                  <a:ext uri="{FF2B5EF4-FFF2-40B4-BE49-F238E27FC236}">
                    <a16:creationId xmlns:a16="http://schemas.microsoft.com/office/drawing/2014/main" id="{513EE185-D4EA-D285-A98C-D97EFEEFAA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1662686"/>
                  </p:ext>
                </p:extLst>
              </p:nvPr>
            </p:nvGraphicFramePr>
            <p:xfrm>
              <a:off x="6880142" y="2859695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amera">
                <a:extLst>
                  <a:ext uri="{FF2B5EF4-FFF2-40B4-BE49-F238E27FC236}">
                    <a16:creationId xmlns:a16="http://schemas.microsoft.com/office/drawing/2014/main" id="{513EE185-D4EA-D285-A98C-D97EFEEFAA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0142" y="2859695"/>
                <a:ext cx="947585" cy="947585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D2569D-E0AF-8EBB-E245-4D412E39FBAC}"/>
              </a:ext>
            </a:extLst>
          </p:cNvPr>
          <p:cNvSpPr/>
          <p:nvPr/>
        </p:nvSpPr>
        <p:spPr>
          <a:xfrm>
            <a:off x="7677243" y="3577128"/>
            <a:ext cx="1644095" cy="1386152"/>
          </a:xfrm>
          <a:custGeom>
            <a:avLst/>
            <a:gdLst>
              <a:gd name="connsiteX0" fmla="*/ 2304048 w 2304048"/>
              <a:gd name="connsiteY0" fmla="*/ 1894974 h 1894974"/>
              <a:gd name="connsiteX1" fmla="*/ 252663 w 2304048"/>
              <a:gd name="connsiteY1" fmla="*/ 0 h 1894974"/>
              <a:gd name="connsiteX2" fmla="*/ 0 w 2304048"/>
              <a:gd name="connsiteY2" fmla="*/ 282742 h 1894974"/>
              <a:gd name="connsiteX3" fmla="*/ 2304048 w 2304048"/>
              <a:gd name="connsiteY3" fmla="*/ 1894974 h 18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048" h="1894974">
                <a:moveTo>
                  <a:pt x="2304048" y="1894974"/>
                </a:moveTo>
                <a:lnTo>
                  <a:pt x="252663" y="0"/>
                </a:lnTo>
                <a:lnTo>
                  <a:pt x="0" y="282742"/>
                </a:lnTo>
                <a:lnTo>
                  <a:pt x="2304048" y="1894974"/>
                </a:lnTo>
                <a:close/>
              </a:path>
            </a:pathLst>
          </a:cu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5B7149-A991-C807-6C52-8CD35F77E156}"/>
              </a:ext>
            </a:extLst>
          </p:cNvPr>
          <p:cNvCxnSpPr/>
          <p:nvPr/>
        </p:nvCxnSpPr>
        <p:spPr>
          <a:xfrm flipV="1">
            <a:off x="9339385" y="3345122"/>
            <a:ext cx="0" cy="1654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graph of a graph&#10;&#10;Description automatically generated">
            <a:extLst>
              <a:ext uri="{FF2B5EF4-FFF2-40B4-BE49-F238E27FC236}">
                <a16:creationId xmlns:a16="http://schemas.microsoft.com/office/drawing/2014/main" id="{E7970D8B-A5C6-6E00-1A67-312018593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12" y="760065"/>
            <a:ext cx="4435716" cy="166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256FC5-4D95-8363-5D27-E1912A72258C}"/>
                  </a:ext>
                </a:extLst>
              </p:cNvPr>
              <p:cNvSpPr txBox="1"/>
              <p:nvPr/>
            </p:nvSpPr>
            <p:spPr>
              <a:xfrm>
                <a:off x="9223590" y="180862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256FC5-4D95-8363-5D27-E1912A72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590" y="1808628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FF84B8-FEB7-9543-C3EB-BFCDED694D39}"/>
                  </a:ext>
                </a:extLst>
              </p:cNvPr>
              <p:cNvSpPr txBox="1"/>
              <p:nvPr/>
            </p:nvSpPr>
            <p:spPr>
              <a:xfrm>
                <a:off x="9031230" y="103441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FF84B8-FEB7-9543-C3EB-BFCDED69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230" y="1034413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4E0E18-D95B-B807-2FA7-3BE91733C201}"/>
                  </a:ext>
                </a:extLst>
              </p:cNvPr>
              <p:cNvSpPr txBox="1"/>
              <p:nvPr/>
            </p:nvSpPr>
            <p:spPr>
              <a:xfrm>
                <a:off x="11313207" y="1828800"/>
                <a:ext cx="44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4E0E18-D95B-B807-2FA7-3BE91733C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207" y="1828800"/>
                <a:ext cx="448841" cy="276999"/>
              </a:xfrm>
              <a:prstGeom prst="rect">
                <a:avLst/>
              </a:prstGeom>
              <a:blipFill>
                <a:blip r:embed="rId7"/>
                <a:stretch>
                  <a:fillRect l="-12329" r="-1095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1858CC-842C-7F39-D1A8-9105A2666BBF}"/>
                  </a:ext>
                </a:extLst>
              </p:cNvPr>
              <p:cNvSpPr txBox="1"/>
              <p:nvPr/>
            </p:nvSpPr>
            <p:spPr>
              <a:xfrm>
                <a:off x="6827166" y="1828799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1858CC-842C-7F39-D1A8-9105A266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66" y="1828799"/>
                <a:ext cx="621965" cy="276999"/>
              </a:xfrm>
              <a:prstGeom prst="rect">
                <a:avLst/>
              </a:prstGeom>
              <a:blipFill>
                <a:blip r:embed="rId8"/>
                <a:stretch>
                  <a:fillRect l="-980" r="-784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7ADA03-1EE8-BF72-A54D-2158E4A1503E}"/>
                  </a:ext>
                </a:extLst>
              </p:cNvPr>
              <p:cNvSpPr txBox="1"/>
              <p:nvPr/>
            </p:nvSpPr>
            <p:spPr>
              <a:xfrm>
                <a:off x="7998103" y="1828798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7ADA03-1EE8-BF72-A54D-2158E4A15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103" y="1828798"/>
                <a:ext cx="493725" cy="276999"/>
              </a:xfrm>
              <a:prstGeom prst="rect">
                <a:avLst/>
              </a:prstGeom>
              <a:blipFill>
                <a:blip r:embed="rId9"/>
                <a:stretch>
                  <a:fillRect r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97FBBF-3DFE-4DF3-92E8-9FE6355D3C1B}"/>
                  </a:ext>
                </a:extLst>
              </p:cNvPr>
              <p:cNvSpPr txBox="1"/>
              <p:nvPr/>
            </p:nvSpPr>
            <p:spPr>
              <a:xfrm>
                <a:off x="10292905" y="1825655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97FBBF-3DFE-4DF3-92E8-9FE6355D3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905" y="1825655"/>
                <a:ext cx="320601" cy="276999"/>
              </a:xfrm>
              <a:prstGeom prst="rect">
                <a:avLst/>
              </a:prstGeom>
              <a:blipFill>
                <a:blip r:embed="rId10"/>
                <a:stretch>
                  <a:fillRect l="-15094" r="-1509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B14C16-4421-7B49-E656-38F4CAFE55AA}"/>
              </a:ext>
            </a:extLst>
          </p:cNvPr>
          <p:cNvCxnSpPr>
            <a:cxnSpLocks/>
            <a:stCxn id="29" idx="0"/>
            <a:endCxn id="29" idx="1"/>
          </p:cNvCxnSpPr>
          <p:nvPr/>
        </p:nvCxnSpPr>
        <p:spPr>
          <a:xfrm flipH="1" flipV="1">
            <a:off x="7857535" y="3577128"/>
            <a:ext cx="1463803" cy="138615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D2F2322-8489-A10C-78B5-0B3E520B2E32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7783132" y="3729528"/>
            <a:ext cx="1538206" cy="123375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ECF9457-3A54-5A0D-4693-C647193DCC77}"/>
              </a:ext>
            </a:extLst>
          </p:cNvPr>
          <p:cNvCxnSpPr>
            <a:cxnSpLocks/>
            <a:stCxn id="29" idx="0"/>
            <a:endCxn id="29" idx="2"/>
          </p:cNvCxnSpPr>
          <p:nvPr/>
        </p:nvCxnSpPr>
        <p:spPr>
          <a:xfrm flipH="1" flipV="1">
            <a:off x="7677243" y="3783951"/>
            <a:ext cx="1644095" cy="11793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249241A2-C39B-67CA-9756-A2A67CBC9055}"/>
              </a:ext>
            </a:extLst>
          </p:cNvPr>
          <p:cNvSpPr/>
          <p:nvPr/>
        </p:nvSpPr>
        <p:spPr>
          <a:xfrm>
            <a:off x="9339385" y="4818993"/>
            <a:ext cx="156408" cy="180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3217161-922B-EF60-A0A9-D0E51084A85E}"/>
              </a:ext>
            </a:extLst>
          </p:cNvPr>
          <p:cNvCxnSpPr>
            <a:cxnSpLocks/>
          </p:cNvCxnSpPr>
          <p:nvPr/>
        </p:nvCxnSpPr>
        <p:spPr>
          <a:xfrm flipH="1">
            <a:off x="9341161" y="3577128"/>
            <a:ext cx="1470653" cy="139576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C47475D-F455-8BDB-8D5A-EE83C40E3FFA}"/>
                  </a:ext>
                </a:extLst>
              </p:cNvPr>
              <p:cNvSpPr txBox="1"/>
              <p:nvPr/>
            </p:nvSpPr>
            <p:spPr>
              <a:xfrm>
                <a:off x="8491828" y="347228"/>
                <a:ext cx="1747145" cy="36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C47475D-F455-8BDB-8D5A-EE83C40E3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828" y="347228"/>
                <a:ext cx="1747145" cy="367345"/>
              </a:xfrm>
              <a:prstGeom prst="rect">
                <a:avLst/>
              </a:prstGeom>
              <a:blipFill>
                <a:blip r:embed="rId11"/>
                <a:stretch>
                  <a:fillRect r="-69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93CFA43E-F724-D290-6723-8465FEB5DAD6}"/>
              </a:ext>
            </a:extLst>
          </p:cNvPr>
          <p:cNvSpPr/>
          <p:nvPr/>
        </p:nvSpPr>
        <p:spPr>
          <a:xfrm>
            <a:off x="8882911" y="1759645"/>
            <a:ext cx="115795" cy="138500"/>
          </a:xfrm>
          <a:prstGeom prst="ellipse">
            <a:avLst/>
          </a:prstGeom>
          <a:solidFill>
            <a:srgbClr val="A162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A91E523-E1F6-1B80-9290-5CA32C3BBBE6}"/>
              </a:ext>
            </a:extLst>
          </p:cNvPr>
          <p:cNvSpPr/>
          <p:nvPr/>
        </p:nvSpPr>
        <p:spPr>
          <a:xfrm>
            <a:off x="9645044" y="1759645"/>
            <a:ext cx="115795" cy="138500"/>
          </a:xfrm>
          <a:prstGeom prst="ellipse">
            <a:avLst/>
          </a:prstGeom>
          <a:solidFill>
            <a:srgbClr val="A162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C40E1-B716-E8E2-C76D-3A8598B0CDC7}"/>
                  </a:ext>
                </a:extLst>
              </p:cNvPr>
              <p:cNvSpPr txBox="1"/>
              <p:nvPr/>
            </p:nvSpPr>
            <p:spPr>
              <a:xfrm>
                <a:off x="3617247" y="5639914"/>
                <a:ext cx="5606343" cy="36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𝑆𝑝𝑒𝑐𝑢𝑙𝑎𝑟𝐶𝑜𝑙𝑜𝑟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𝑅𝑒𝑓𝑙𝑒𝑐𝑡𝑒𝑑𝐶𝑜𝑙𝑜𝑟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C40E1-B716-E8E2-C76D-3A8598B0C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247" y="5639914"/>
                <a:ext cx="5606343" cy="367345"/>
              </a:xfrm>
              <a:prstGeom prst="rect">
                <a:avLst/>
              </a:prstGeom>
              <a:blipFill>
                <a:blip r:embed="rId1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9484AF7-B560-BBF9-7337-BA550DA5E949}"/>
              </a:ext>
            </a:extLst>
          </p:cNvPr>
          <p:cNvSpPr/>
          <p:nvPr/>
        </p:nvSpPr>
        <p:spPr>
          <a:xfrm>
            <a:off x="3580327" y="5607259"/>
            <a:ext cx="5643263" cy="49066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Колір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8BDA84-3D50-6615-1F7C-05BC1E135A9D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73EA4-1787-21A7-4931-29CA9253F618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D0C6AB-2EA3-96D3-C71E-91BB23DDA585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CF698-D922-9D77-5996-C4D272D7CB28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2AE207-98C4-7576-3186-D2CE2B6A7627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A3B0A0-708C-77E5-BB52-2B855C926296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583B4E-94EA-E95F-784F-AA48ED4E58E0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158321-42F1-30D1-BA04-97C177188C19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2C818-DC05-DA9A-10F3-EDC6A243E2DE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286A1-BD35-92EC-C672-ECCF09FB6331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E9B7E5-F26C-4572-306F-EBEB969A1490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84948E-C732-8C77-5595-B9D2909D2F4C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3C0777-51C0-17F0-E822-1F0CBE4CFA9D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9E200D-3E81-71CD-3EE7-88F14A8AC072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1B5A5-2D7D-BE78-D50A-EB05D8E272A3}"/>
              </a:ext>
            </a:extLst>
          </p:cNvPr>
          <p:cNvCxnSpPr>
            <a:cxnSpLocks/>
          </p:cNvCxnSpPr>
          <p:nvPr/>
        </p:nvCxnSpPr>
        <p:spPr>
          <a:xfrm flipH="1">
            <a:off x="8958226" y="1872807"/>
            <a:ext cx="2620878" cy="21998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6FA1B9-6ED7-EB5B-BC18-34E385D7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92000" cy="4351337"/>
          </a:xfrm>
        </p:spPr>
        <p:txBody>
          <a:bodyPr>
            <a:normAutofit/>
          </a:bodyPr>
          <a:lstStyle/>
          <a:p>
            <a:r>
              <a:rPr lang="uk-UA" dirty="0"/>
              <a:t>Часом матеріал не поглинає весь канал, а лише частину його інтенсивності</a:t>
            </a:r>
          </a:p>
          <a:p>
            <a:r>
              <a:rPr lang="uk-UA" dirty="0"/>
              <a:t>У всіх цих прикладах світло має свій колір у просторі </a:t>
            </a:r>
            <a:r>
              <a:rPr lang="en-US" dirty="0"/>
              <a:t>RGB</a:t>
            </a:r>
            <a:r>
              <a:rPr lang="uk-UA" dirty="0"/>
              <a:t>, тоді як матеріал має інший колір у тому ж </a:t>
            </a:r>
            <a:r>
              <a:rPr lang="en-US" dirty="0"/>
              <a:t>RGB </a:t>
            </a:r>
            <a:r>
              <a:rPr lang="uk-UA" dirty="0"/>
              <a:t>просторі</a:t>
            </a:r>
          </a:p>
          <a:p>
            <a:pPr lvl="1"/>
            <a:r>
              <a:rPr lang="uk-UA" dirty="0"/>
              <a:t>Колір світла вказує на те, які кольори може мати відбитий промінь та його найвища інтенсивність</a:t>
            </a:r>
          </a:p>
          <a:p>
            <a:pPr lvl="1"/>
            <a:r>
              <a:rPr lang="uk-UA" dirty="0"/>
              <a:t>Колір матеріалу фільтрує ці можливі відбиті кольори, поглинаючи деякі частини світла, та відбиваючи інші</a:t>
            </a:r>
          </a:p>
          <a:p>
            <a:r>
              <a:rPr lang="uk-UA" dirty="0"/>
              <a:t>Ми можемо моделювати цю взаємодію, перемножуючи колір світла на колір матеріалу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0EB67D-9FFE-8A47-87E7-2EDFBBB93D0F}"/>
              </a:ext>
            </a:extLst>
          </p:cNvPr>
          <p:cNvCxnSpPr>
            <a:cxnSpLocks/>
          </p:cNvCxnSpPr>
          <p:nvPr/>
        </p:nvCxnSpPr>
        <p:spPr>
          <a:xfrm flipH="1">
            <a:off x="9087828" y="1842727"/>
            <a:ext cx="2620878" cy="219988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C574CB-82CE-4637-6232-DFD8CBE8CF5A}"/>
              </a:ext>
            </a:extLst>
          </p:cNvPr>
          <p:cNvCxnSpPr>
            <a:cxnSpLocks/>
          </p:cNvCxnSpPr>
          <p:nvPr/>
        </p:nvCxnSpPr>
        <p:spPr>
          <a:xfrm flipH="1">
            <a:off x="8828882" y="1896870"/>
            <a:ext cx="2620878" cy="2199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n 10">
            <a:extLst>
              <a:ext uri="{FF2B5EF4-FFF2-40B4-BE49-F238E27FC236}">
                <a16:creationId xmlns:a16="http://schemas.microsoft.com/office/drawing/2014/main" id="{DEAD2E9C-49DA-B7D7-E472-44C734B9EF38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9165E-E717-C2F9-A673-251DD4798329}"/>
                  </a:ext>
                </a:extLst>
              </p:cNvPr>
              <p:cNvSpPr txBox="1"/>
              <p:nvPr/>
            </p:nvSpPr>
            <p:spPr>
              <a:xfrm>
                <a:off x="10145045" y="3248709"/>
                <a:ext cx="1848775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=(1, 1, 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9165E-E717-C2F9-A673-251DD4798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045" y="3248709"/>
                <a:ext cx="1848775" cy="266227"/>
              </a:xfrm>
              <a:prstGeom prst="rect">
                <a:avLst/>
              </a:prstGeom>
              <a:blipFill>
                <a:blip r:embed="rId4"/>
                <a:stretch>
                  <a:fillRect l="-1980" r="-33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A0F802-7258-1B67-7D21-620BF9131D0E}"/>
                  </a:ext>
                </a:extLst>
              </p:cNvPr>
              <p:cNvSpPr txBox="1"/>
              <p:nvPr/>
            </p:nvSpPr>
            <p:spPr>
              <a:xfrm>
                <a:off x="7996107" y="4145595"/>
                <a:ext cx="214321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𝑚𝑎𝑡𝑒𝑟𝑖𝑎𝑙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=(0, 1, 0)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A0F802-7258-1B67-7D21-620BF9131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107" y="4145595"/>
                <a:ext cx="2143214" cy="246221"/>
              </a:xfrm>
              <a:prstGeom prst="rect">
                <a:avLst/>
              </a:prstGeom>
              <a:blipFill>
                <a:blip r:embed="rId5"/>
                <a:stretch>
                  <a:fillRect l="-1709" r="-256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61FBDC-3333-EC82-6887-C0C66D4664CA}"/>
                  </a:ext>
                </a:extLst>
              </p:cNvPr>
              <p:cNvSpPr txBox="1"/>
              <p:nvPr/>
            </p:nvSpPr>
            <p:spPr>
              <a:xfrm>
                <a:off x="6028325" y="4971047"/>
                <a:ext cx="3475887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𝑟𝑒𝑠𝑢𝑙𝑡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𝑚𝑎𝑡𝑒𝑟𝑖𝑎𝑙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61FBDC-3333-EC82-6887-C0C66D466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325" y="4971047"/>
                <a:ext cx="3475887" cy="266227"/>
              </a:xfrm>
              <a:prstGeom prst="rect">
                <a:avLst/>
              </a:prstGeom>
              <a:blipFill>
                <a:blip r:embed="rId6"/>
                <a:stretch>
                  <a:fillRect l="-8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56DD0A-ADB9-1548-1A38-10C5317B84F2}"/>
                  </a:ext>
                </a:extLst>
              </p:cNvPr>
              <p:cNvSpPr txBox="1"/>
              <p:nvPr/>
            </p:nvSpPr>
            <p:spPr>
              <a:xfrm>
                <a:off x="7036308" y="5348465"/>
                <a:ext cx="17173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1, 1, 1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∗(0,1,0)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56DD0A-ADB9-1548-1A38-10C5317B8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308" y="5348465"/>
                <a:ext cx="1717330" cy="246221"/>
              </a:xfrm>
              <a:prstGeom prst="rect">
                <a:avLst/>
              </a:prstGeom>
              <a:blipFill>
                <a:blip r:embed="rId7"/>
                <a:stretch>
                  <a:fillRect l="-355" r="-3546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08080A-5421-63AE-BC88-625F4B5C4E75}"/>
                  </a:ext>
                </a:extLst>
              </p:cNvPr>
              <p:cNvSpPr txBox="1"/>
              <p:nvPr/>
            </p:nvSpPr>
            <p:spPr>
              <a:xfrm>
                <a:off x="7024276" y="5727749"/>
                <a:ext cx="8633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=(0,1,0)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08080A-5421-63AE-BC88-625F4B5C4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76" y="5727749"/>
                <a:ext cx="863313" cy="246221"/>
              </a:xfrm>
              <a:prstGeom prst="rect">
                <a:avLst/>
              </a:prstGeom>
              <a:blipFill>
                <a:blip r:embed="rId8"/>
                <a:stretch>
                  <a:fillRect l="-1408" r="-704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1FFCC4-B9A6-85AE-4F15-2A13B0EE87DD}"/>
              </a:ext>
            </a:extLst>
          </p:cNvPr>
          <p:cNvCxnSpPr>
            <a:cxnSpLocks/>
          </p:cNvCxnSpPr>
          <p:nvPr/>
        </p:nvCxnSpPr>
        <p:spPr>
          <a:xfrm flipH="1" flipV="1">
            <a:off x="6699547" y="2460459"/>
            <a:ext cx="2258679" cy="1600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42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4B7E-F47B-0DE7-3B05-3A97E9C6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Дзеркальне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EE97-FB20-826A-9083-F83508709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218017" cy="4351337"/>
          </a:xfrm>
        </p:spPr>
        <p:txBody>
          <a:bodyPr/>
          <a:lstStyle/>
          <a:p>
            <a:r>
              <a:rPr lang="uk-UA" dirty="0"/>
              <a:t>У функції дзеркального відбиття ми взяли змінну в 32-му ступені, але інші числа також би працювали</a:t>
            </a:r>
          </a:p>
          <a:p>
            <a:pPr lvl="1"/>
            <a:r>
              <a:rPr lang="uk-UA" dirty="0"/>
              <a:t>Це число називається </a:t>
            </a:r>
            <a:r>
              <a:rPr lang="en-US" b="1" dirty="0"/>
              <a:t>shininess value/</a:t>
            </a:r>
            <a:r>
              <a:rPr lang="uk-UA" b="1" dirty="0"/>
              <a:t>значення блискучості</a:t>
            </a:r>
          </a:p>
          <a:p>
            <a:r>
              <a:rPr lang="uk-UA" dirty="0"/>
              <a:t>Менші числа розширюють конус, але при цьому, творять менш чітке відображення світла</a:t>
            </a:r>
          </a:p>
          <a:p>
            <a:pPr lvl="1"/>
            <a:r>
              <a:rPr lang="uk-UA" dirty="0"/>
              <a:t>Значення блискучості – це особливість матеріалу, а не світла</a:t>
            </a:r>
            <a:endParaRPr lang="en-US" dirty="0"/>
          </a:p>
          <a:p>
            <a:r>
              <a:rPr lang="uk-UA" dirty="0"/>
              <a:t>Також можна помножити результат функції на змінну між 0 і 1, яка називається </a:t>
            </a:r>
            <a:r>
              <a:rPr lang="uk-UA" b="1" dirty="0"/>
              <a:t>сила дзеркального відбиття</a:t>
            </a:r>
            <a:r>
              <a:rPr lang="en-US" b="1" dirty="0"/>
              <a:t>/specular strength</a:t>
            </a:r>
          </a:p>
          <a:p>
            <a:pPr lvl="1"/>
            <a:r>
              <a:rPr lang="uk-UA" dirty="0"/>
              <a:t>Якщо змінна дорівнює 1, результат функції залишається незмінним. Але коли вона менша, то це знижує інтенсивність дзеркального відбиття</a:t>
            </a:r>
            <a:endParaRPr lang="en-US" dirty="0"/>
          </a:p>
        </p:txBody>
      </p:sp>
      <p:pic>
        <p:nvPicPr>
          <p:cNvPr id="5" name="Picture 4" descr="A graph with a curve&#10;&#10;Description automatically generated">
            <a:extLst>
              <a:ext uri="{FF2B5EF4-FFF2-40B4-BE49-F238E27FC236}">
                <a16:creationId xmlns:a16="http://schemas.microsoft.com/office/drawing/2014/main" id="{A07AE727-EE54-5AB4-4804-ED9E8DF14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77" y="3805328"/>
            <a:ext cx="4146858" cy="1678007"/>
          </a:xfrm>
          <a:prstGeom prst="rect">
            <a:avLst/>
          </a:prstGeom>
        </p:spPr>
      </p:pic>
      <p:pic>
        <p:nvPicPr>
          <p:cNvPr id="7" name="Picture 6" descr="A graph with a blue line&#10;&#10;Description automatically generated">
            <a:extLst>
              <a:ext uri="{FF2B5EF4-FFF2-40B4-BE49-F238E27FC236}">
                <a16:creationId xmlns:a16="http://schemas.microsoft.com/office/drawing/2014/main" id="{9C20B149-45EE-F716-CDCC-33393770D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17" y="2081817"/>
            <a:ext cx="4146858" cy="1655705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5051AC58-6C4D-6846-7B32-C17A20853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16" y="458939"/>
            <a:ext cx="4146858" cy="1555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0AEB2-541D-284F-725E-8A7BC95BD991}"/>
                  </a:ext>
                </a:extLst>
              </p:cNvPr>
              <p:cNvSpPr txBox="1"/>
              <p:nvPr/>
            </p:nvSpPr>
            <p:spPr>
              <a:xfrm>
                <a:off x="9603517" y="1461957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F0AEB2-541D-284F-725E-8A7BC95BD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517" y="1461957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F96A0F-B222-A5E7-BD2E-0750E79E8BB6}"/>
                  </a:ext>
                </a:extLst>
              </p:cNvPr>
              <p:cNvSpPr txBox="1"/>
              <p:nvPr/>
            </p:nvSpPr>
            <p:spPr>
              <a:xfrm>
                <a:off x="9424035" y="712709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F96A0F-B222-A5E7-BD2E-0750E79E8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035" y="712709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400A2-3497-8C8B-1117-F95410B009D5}"/>
                  </a:ext>
                </a:extLst>
              </p:cNvPr>
              <p:cNvSpPr txBox="1"/>
              <p:nvPr/>
            </p:nvSpPr>
            <p:spPr>
              <a:xfrm>
                <a:off x="11492183" y="1478984"/>
                <a:ext cx="44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400A2-3497-8C8B-1117-F95410B0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183" y="1478984"/>
                <a:ext cx="448841" cy="276999"/>
              </a:xfrm>
              <a:prstGeom prst="rect">
                <a:avLst/>
              </a:prstGeom>
              <a:blipFill>
                <a:blip r:embed="rId7"/>
                <a:stretch>
                  <a:fillRect l="-10811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3CB882-DEAB-FD8C-A9EC-74E6B019593C}"/>
                  </a:ext>
                </a:extLst>
              </p:cNvPr>
              <p:cNvSpPr txBox="1"/>
              <p:nvPr/>
            </p:nvSpPr>
            <p:spPr>
              <a:xfrm>
                <a:off x="7390184" y="1478983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3CB882-DEAB-FD8C-A9EC-74E6B0195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184" y="1478983"/>
                <a:ext cx="621965" cy="276999"/>
              </a:xfrm>
              <a:prstGeom prst="rect">
                <a:avLst/>
              </a:prstGeom>
              <a:blipFill>
                <a:blip r:embed="rId8"/>
                <a:stretch>
                  <a:fillRect r="-882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747981-1CB4-B40D-A15A-648FBB79568E}"/>
                  </a:ext>
                </a:extLst>
              </p:cNvPr>
              <p:cNvSpPr txBox="1"/>
              <p:nvPr/>
            </p:nvSpPr>
            <p:spPr>
              <a:xfrm>
                <a:off x="8422822" y="1478983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747981-1CB4-B40D-A15A-648FBB795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822" y="1478983"/>
                <a:ext cx="493725" cy="276999"/>
              </a:xfrm>
              <a:prstGeom prst="rect">
                <a:avLst/>
              </a:prstGeom>
              <a:blipFill>
                <a:blip r:embed="rId9"/>
                <a:stretch>
                  <a:fillRect l="-1235" r="-987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E52E44-287F-E444-0935-42E97D65F5A3}"/>
                  </a:ext>
                </a:extLst>
              </p:cNvPr>
              <p:cNvSpPr txBox="1"/>
              <p:nvPr/>
            </p:nvSpPr>
            <p:spPr>
              <a:xfrm>
                <a:off x="10556736" y="1478984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E52E44-287F-E444-0935-42E97D65F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736" y="1478984"/>
                <a:ext cx="320601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E2EA1C-C198-13D8-88DE-3652AE5788D5}"/>
                  </a:ext>
                </a:extLst>
              </p:cNvPr>
              <p:cNvSpPr txBox="1"/>
              <p:nvPr/>
            </p:nvSpPr>
            <p:spPr>
              <a:xfrm>
                <a:off x="9616395" y="3052672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E2EA1C-C198-13D8-88DE-3652AE578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395" y="3052672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6F8303-C77B-3CF2-4654-CA37EF601FB5}"/>
                  </a:ext>
                </a:extLst>
              </p:cNvPr>
              <p:cNvSpPr txBox="1"/>
              <p:nvPr/>
            </p:nvSpPr>
            <p:spPr>
              <a:xfrm>
                <a:off x="9436913" y="230342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6F8303-C77B-3CF2-4654-CA37EF601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913" y="2303424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35A3F5-129B-2ED4-9F57-AADFF85DA06E}"/>
                  </a:ext>
                </a:extLst>
              </p:cNvPr>
              <p:cNvSpPr txBox="1"/>
              <p:nvPr/>
            </p:nvSpPr>
            <p:spPr>
              <a:xfrm>
                <a:off x="11505061" y="3069699"/>
                <a:ext cx="44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35A3F5-129B-2ED4-9F57-AADFF85DA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061" y="3069699"/>
                <a:ext cx="448841" cy="276999"/>
              </a:xfrm>
              <a:prstGeom prst="rect">
                <a:avLst/>
              </a:prstGeom>
              <a:blipFill>
                <a:blip r:embed="rId13"/>
                <a:stretch>
                  <a:fillRect l="-10811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B7B4B9-AD2A-F506-7651-2F0E32BBEE3E}"/>
                  </a:ext>
                </a:extLst>
              </p:cNvPr>
              <p:cNvSpPr txBox="1"/>
              <p:nvPr/>
            </p:nvSpPr>
            <p:spPr>
              <a:xfrm>
                <a:off x="7403062" y="3069698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B7B4B9-AD2A-F506-7651-2F0E32BBE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62" y="3069698"/>
                <a:ext cx="621965" cy="276999"/>
              </a:xfrm>
              <a:prstGeom prst="rect">
                <a:avLst/>
              </a:prstGeom>
              <a:blipFill>
                <a:blip r:embed="rId14"/>
                <a:stretch>
                  <a:fillRect r="-882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EF3E5B-AA5A-933B-CE92-3C9ED0A877AC}"/>
                  </a:ext>
                </a:extLst>
              </p:cNvPr>
              <p:cNvSpPr txBox="1"/>
              <p:nvPr/>
            </p:nvSpPr>
            <p:spPr>
              <a:xfrm>
                <a:off x="8435700" y="3069698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EF3E5B-AA5A-933B-CE92-3C9ED0A8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700" y="3069698"/>
                <a:ext cx="493725" cy="276999"/>
              </a:xfrm>
              <a:prstGeom prst="rect">
                <a:avLst/>
              </a:prstGeom>
              <a:blipFill>
                <a:blip r:embed="rId15"/>
                <a:stretch>
                  <a:fillRect l="-1235" r="-987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30D27F-E055-ABC7-BF49-F03A5B04AD3F}"/>
                  </a:ext>
                </a:extLst>
              </p:cNvPr>
              <p:cNvSpPr txBox="1"/>
              <p:nvPr/>
            </p:nvSpPr>
            <p:spPr>
              <a:xfrm>
                <a:off x="10569614" y="3069699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30D27F-E055-ABC7-BF49-F03A5B04A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614" y="3069699"/>
                <a:ext cx="320601" cy="276999"/>
              </a:xfrm>
              <a:prstGeom prst="rect">
                <a:avLst/>
              </a:prstGeom>
              <a:blipFill>
                <a:blip r:embed="rId16"/>
                <a:stretch>
                  <a:fillRect l="-17308" r="-1538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5DEC22-7FC4-A3BF-5FB0-7E4F3A9A1C85}"/>
                  </a:ext>
                </a:extLst>
              </p:cNvPr>
              <p:cNvSpPr txBox="1"/>
              <p:nvPr/>
            </p:nvSpPr>
            <p:spPr>
              <a:xfrm>
                <a:off x="9629273" y="4793209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5DEC22-7FC4-A3BF-5FB0-7E4F3A9A1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273" y="4793209"/>
                <a:ext cx="192360" cy="276999"/>
              </a:xfrm>
              <a:prstGeom prst="rect">
                <a:avLst/>
              </a:prstGeom>
              <a:blipFill>
                <a:blip r:embed="rId17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7D3CAA-A293-97E8-D70E-43CD8AC2E303}"/>
                  </a:ext>
                </a:extLst>
              </p:cNvPr>
              <p:cNvSpPr txBox="1"/>
              <p:nvPr/>
            </p:nvSpPr>
            <p:spPr>
              <a:xfrm>
                <a:off x="9449791" y="4043961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7D3CAA-A293-97E8-D70E-43CD8AC2E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791" y="4043961"/>
                <a:ext cx="192360" cy="276999"/>
              </a:xfrm>
              <a:prstGeom prst="rect">
                <a:avLst/>
              </a:prstGeom>
              <a:blipFill>
                <a:blip r:embed="rId18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A03BDD-2829-401D-D6E9-7B04C8217D17}"/>
                  </a:ext>
                </a:extLst>
              </p:cNvPr>
              <p:cNvSpPr txBox="1"/>
              <p:nvPr/>
            </p:nvSpPr>
            <p:spPr>
              <a:xfrm>
                <a:off x="11517939" y="4810236"/>
                <a:ext cx="44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A03BDD-2829-401D-D6E9-7B04C8217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7939" y="4810236"/>
                <a:ext cx="448841" cy="276999"/>
              </a:xfrm>
              <a:prstGeom prst="rect">
                <a:avLst/>
              </a:prstGeom>
              <a:blipFill>
                <a:blip r:embed="rId19"/>
                <a:stretch>
                  <a:fillRect l="-10811" r="-1081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4556A0-8AC5-79CB-74F8-967FFE8FA7DC}"/>
                  </a:ext>
                </a:extLst>
              </p:cNvPr>
              <p:cNvSpPr txBox="1"/>
              <p:nvPr/>
            </p:nvSpPr>
            <p:spPr>
              <a:xfrm>
                <a:off x="7415940" y="4810235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−180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4556A0-8AC5-79CB-74F8-967FFE8FA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940" y="4810235"/>
                <a:ext cx="621965" cy="276999"/>
              </a:xfrm>
              <a:prstGeom prst="rect">
                <a:avLst/>
              </a:prstGeom>
              <a:blipFill>
                <a:blip r:embed="rId20"/>
                <a:stretch>
                  <a:fillRect l="-980" r="-78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B2A346-B239-0EE2-6E12-40EF68486510}"/>
                  </a:ext>
                </a:extLst>
              </p:cNvPr>
              <p:cNvSpPr txBox="1"/>
              <p:nvPr/>
            </p:nvSpPr>
            <p:spPr>
              <a:xfrm>
                <a:off x="8448578" y="4810235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B2A346-B239-0EE2-6E12-40EF68486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578" y="4810235"/>
                <a:ext cx="493725" cy="276999"/>
              </a:xfrm>
              <a:prstGeom prst="rect">
                <a:avLst/>
              </a:prstGeom>
              <a:blipFill>
                <a:blip r:embed="rId21"/>
                <a:stretch>
                  <a:fillRect l="-1235" r="-987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03B718B-E5BF-D666-6F17-6074E1A7E77B}"/>
                  </a:ext>
                </a:extLst>
              </p:cNvPr>
              <p:cNvSpPr txBox="1"/>
              <p:nvPr/>
            </p:nvSpPr>
            <p:spPr>
              <a:xfrm>
                <a:off x="10582492" y="4810236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03B718B-E5BF-D666-6F17-6074E1A7E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492" y="4810236"/>
                <a:ext cx="320601" cy="276999"/>
              </a:xfrm>
              <a:prstGeom prst="rect">
                <a:avLst/>
              </a:prstGeom>
              <a:blipFill>
                <a:blip r:embed="rId22"/>
                <a:stretch>
                  <a:fillRect l="-16981" r="-1320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A347F23-4186-5592-2CB4-9D9552BE3131}"/>
              </a:ext>
            </a:extLst>
          </p:cNvPr>
          <p:cNvSpPr txBox="1"/>
          <p:nvPr/>
        </p:nvSpPr>
        <p:spPr>
          <a:xfrm>
            <a:off x="7627916" y="458939"/>
            <a:ext cx="4163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Ступень</a:t>
            </a:r>
            <a:r>
              <a:rPr lang="en-US" sz="1400" dirty="0">
                <a:latin typeface="YouTube Sans"/>
              </a:rPr>
              <a:t> 32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BEF8B5-88C5-F1C3-912B-A8BE44795617}"/>
              </a:ext>
            </a:extLst>
          </p:cNvPr>
          <p:cNvSpPr txBox="1"/>
          <p:nvPr/>
        </p:nvSpPr>
        <p:spPr>
          <a:xfrm>
            <a:off x="7627916" y="2027197"/>
            <a:ext cx="414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Ступень</a:t>
            </a:r>
            <a:r>
              <a:rPr lang="en-US" sz="1400" dirty="0">
                <a:latin typeface="YouTube Sans"/>
              </a:rPr>
              <a:t> 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9BAF23-9761-8494-DF05-1AA84FBADB4F}"/>
              </a:ext>
            </a:extLst>
          </p:cNvPr>
          <p:cNvSpPr txBox="1"/>
          <p:nvPr/>
        </p:nvSpPr>
        <p:spPr>
          <a:xfrm>
            <a:off x="7644677" y="3753128"/>
            <a:ext cx="4130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Ступень</a:t>
            </a:r>
            <a:r>
              <a:rPr lang="en-US" sz="1400" dirty="0">
                <a:latin typeface="YouTube Sans"/>
              </a:rPr>
              <a:t>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805BD1-223D-F089-427B-15C274257854}"/>
                  </a:ext>
                </a:extLst>
              </p:cNvPr>
              <p:cNvSpPr txBox="1"/>
              <p:nvPr/>
            </p:nvSpPr>
            <p:spPr>
              <a:xfrm>
                <a:off x="1303543" y="5833450"/>
                <a:ext cx="8120492" cy="37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𝑆𝑝𝑒𝑐𝑢𝑙𝑎𝑟𝐶𝑜𝑙𝑜𝑟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𝑆𝑝𝑒𝑐𝑢𝑙𝑎𝑟𝑆𝑡𝑟𝑒𝑛𝑔𝑡h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𝑅𝑒𝑓𝑙𝑒𝑐𝑡𝑒𝑑𝐶𝑜𝑙𝑜𝑟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𝑆h𝑖𝑛𝑖𝑛𝑒𝑠𝑠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805BD1-223D-F089-427B-15C27425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43" y="5833450"/>
                <a:ext cx="8120492" cy="377091"/>
              </a:xfrm>
              <a:prstGeom prst="rect">
                <a:avLst/>
              </a:prstGeom>
              <a:blipFill>
                <a:blip r:embed="rId23"/>
                <a:stretch>
                  <a:fillRect l="-450" t="-3226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4CF40D7-3A50-3AD0-3058-7F41BF97C2C8}"/>
              </a:ext>
            </a:extLst>
          </p:cNvPr>
          <p:cNvSpPr/>
          <p:nvPr/>
        </p:nvSpPr>
        <p:spPr>
          <a:xfrm>
            <a:off x="1303543" y="5805504"/>
            <a:ext cx="8207505" cy="4974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1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737-E4DF-9873-7176-C80E71D8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Перетворення нормалів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86DF30-FF8E-326C-0F65-1342A2EA3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9530455" cy="2586789"/>
              </a:xfrm>
            </p:spPr>
            <p:txBody>
              <a:bodyPr/>
              <a:lstStyle/>
              <a:p>
                <a:r>
                  <a:rPr lang="uk-UA" dirty="0"/>
                  <a:t>Останнє, що я хочу розглянути, це множення матриці перетворення на нормалі</a:t>
                </a:r>
              </a:p>
              <a:p>
                <a:r>
                  <a:rPr lang="uk-UA" dirty="0"/>
                  <a:t>У коді, ми представляємо нормалі як 4-вимірний вектор, де</a:t>
                </a:r>
                <a:r>
                  <a:rPr lang="en-US" dirty="0"/>
                  <a:t> </a:t>
                </a:r>
                <a:r>
                  <a:rPr lang="uk-UA" dirty="0"/>
                  <a:t>його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uk-UA" dirty="0"/>
                  <a:t>Після множення на матрицю, чи результат залишається нормалі</a:t>
                </a:r>
                <a:r>
                  <a:rPr lang="en-US" dirty="0"/>
                  <a:t>? </a:t>
                </a:r>
                <a:endParaRPr lang="uk-UA" dirty="0"/>
              </a:p>
              <a:p>
                <a:r>
                  <a:rPr lang="uk-UA" dirty="0"/>
                  <a:t>Ми бачили, що він не залишається одиничним, тому можливо, що він не буде нормаллю</a:t>
                </a:r>
              </a:p>
              <a:p>
                <a:pPr lvl="1"/>
                <a:r>
                  <a:rPr lang="uk-UA" dirty="0"/>
                  <a:t>Виведемо формулу, щоб зрозуміти, як він перетворюється після множення з матрицю перетворення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86DF30-FF8E-326C-0F65-1342A2EA3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9530455" cy="2586789"/>
              </a:xfrm>
              <a:blipFill>
                <a:blip r:embed="rId2"/>
                <a:stretch>
                  <a:fillRect l="-128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C7DF2-AC95-F2EC-7194-49865B7677AF}"/>
                  </a:ext>
                </a:extLst>
              </p:cNvPr>
              <p:cNvSpPr txBox="1"/>
              <p:nvPr/>
            </p:nvSpPr>
            <p:spPr>
              <a:xfrm>
                <a:off x="2225843" y="4415589"/>
                <a:ext cx="2821542" cy="1101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C7DF2-AC95-F2EC-7194-49865B767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843" y="4415589"/>
                <a:ext cx="2821542" cy="1101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87DD15B6-AAFD-8315-C953-F7FCAA6F255A}"/>
              </a:ext>
            </a:extLst>
          </p:cNvPr>
          <p:cNvSpPr/>
          <p:nvPr/>
        </p:nvSpPr>
        <p:spPr>
          <a:xfrm rot="5400000">
            <a:off x="3193822" y="4732504"/>
            <a:ext cx="178227" cy="196451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9B7373-CD17-6679-F75A-DF59A256A79A}"/>
              </a:ext>
            </a:extLst>
          </p:cNvPr>
          <p:cNvSpPr txBox="1"/>
          <p:nvPr/>
        </p:nvSpPr>
        <p:spPr>
          <a:xfrm>
            <a:off x="2300677" y="5803876"/>
            <a:ext cx="196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Матриця перетворення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E61CC7-8DA3-53C6-E92D-E632DF2F2EF1}"/>
                  </a:ext>
                </a:extLst>
              </p:cNvPr>
              <p:cNvSpPr txBox="1"/>
              <p:nvPr/>
            </p:nvSpPr>
            <p:spPr>
              <a:xfrm>
                <a:off x="4993973" y="4827656"/>
                <a:ext cx="856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E61CC7-8DA3-53C6-E92D-E632DF2F2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3" y="4827656"/>
                <a:ext cx="856004" cy="276999"/>
              </a:xfrm>
              <a:prstGeom prst="rect">
                <a:avLst/>
              </a:prstGeom>
              <a:blipFill>
                <a:blip r:embed="rId4"/>
                <a:stretch>
                  <a:fillRect l="-1418" r="-212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1A9F89-065B-9B3E-FB8C-25B23B75D198}"/>
                  </a:ext>
                </a:extLst>
              </p:cNvPr>
              <p:cNvSpPr txBox="1"/>
              <p:nvPr/>
            </p:nvSpPr>
            <p:spPr>
              <a:xfrm>
                <a:off x="7014411" y="3855310"/>
                <a:ext cx="973856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1A9F89-065B-9B3E-FB8C-25B23B75D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411" y="3855310"/>
                <a:ext cx="973856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F96F92-2DB6-A632-C1FB-35BBB16B5ECD}"/>
                  </a:ext>
                </a:extLst>
              </p:cNvPr>
              <p:cNvSpPr txBox="1"/>
              <p:nvPr/>
            </p:nvSpPr>
            <p:spPr>
              <a:xfrm>
                <a:off x="7014411" y="5175570"/>
                <a:ext cx="2474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F96F92-2DB6-A632-C1FB-35BBB16B5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411" y="5175570"/>
                <a:ext cx="2474460" cy="276999"/>
              </a:xfrm>
              <a:prstGeom prst="rect">
                <a:avLst/>
              </a:prstGeom>
              <a:blipFill>
                <a:blip r:embed="rId6"/>
                <a:stretch>
                  <a:fillRect l="-73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83A0C0F3-6334-3B1F-0442-D0B5386ADB11}"/>
              </a:ext>
            </a:extLst>
          </p:cNvPr>
          <p:cNvSpPr/>
          <p:nvPr/>
        </p:nvSpPr>
        <p:spPr>
          <a:xfrm>
            <a:off x="5225012" y="4720107"/>
            <a:ext cx="624965" cy="5151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4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/>
      <p:bldP spid="17" grpId="0"/>
      <p:bldP spid="18" grpId="0"/>
      <p:bldP spid="19" grpId="0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737-E4DF-9873-7176-C80E71D8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Перетворення нормалів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C7DF2-AC95-F2EC-7194-49865B7677AF}"/>
                  </a:ext>
                </a:extLst>
              </p:cNvPr>
              <p:cNvSpPr txBox="1"/>
              <p:nvPr/>
            </p:nvSpPr>
            <p:spPr>
              <a:xfrm>
                <a:off x="8451056" y="5776122"/>
                <a:ext cx="12542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C7DF2-AC95-F2EC-7194-49865B767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056" y="5776122"/>
                <a:ext cx="1254254" cy="276999"/>
              </a:xfrm>
              <a:prstGeom prst="rect">
                <a:avLst/>
              </a:prstGeom>
              <a:blipFill>
                <a:blip r:embed="rId2"/>
                <a:stretch>
                  <a:fillRect l="-1942" r="-97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7E8114-EC5F-BD3C-13F1-FB8C38BB3A03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4848911" y="4500461"/>
            <a:ext cx="1639670" cy="96173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DF8C6FE-70CD-3BB3-3C08-96F74AC036A6}"/>
              </a:ext>
            </a:extLst>
          </p:cNvPr>
          <p:cNvSpPr/>
          <p:nvPr/>
        </p:nvSpPr>
        <p:spPr>
          <a:xfrm>
            <a:off x="4720541" y="5441933"/>
            <a:ext cx="150395" cy="13836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960D8D-4416-261D-5B8B-C0CD296E443F}"/>
              </a:ext>
            </a:extLst>
          </p:cNvPr>
          <p:cNvSpPr/>
          <p:nvPr/>
        </p:nvSpPr>
        <p:spPr>
          <a:xfrm>
            <a:off x="6488581" y="4431279"/>
            <a:ext cx="150395" cy="13836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3D2235-9CFF-C25D-1131-ECE5CADE4676}"/>
                  </a:ext>
                </a:extLst>
              </p:cNvPr>
              <p:cNvSpPr txBox="1"/>
              <p:nvPr/>
            </p:nvSpPr>
            <p:spPr>
              <a:xfrm>
                <a:off x="4645889" y="5580296"/>
                <a:ext cx="2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3D2235-9CFF-C25D-1131-ECE5CADE4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889" y="5580296"/>
                <a:ext cx="299697" cy="276999"/>
              </a:xfrm>
              <a:prstGeom prst="rect">
                <a:avLst/>
              </a:prstGeom>
              <a:blipFill>
                <a:blip r:embed="rId3"/>
                <a:stretch>
                  <a:fillRect l="-10204" r="-612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9F9528-CE1C-11A7-63C1-A6EA165FF752}"/>
                  </a:ext>
                </a:extLst>
              </p:cNvPr>
              <p:cNvSpPr txBox="1"/>
              <p:nvPr/>
            </p:nvSpPr>
            <p:spPr>
              <a:xfrm>
                <a:off x="6638976" y="4413231"/>
                <a:ext cx="294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9F9528-CE1C-11A7-63C1-A6EA165FF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976" y="4413231"/>
                <a:ext cx="294376" cy="276999"/>
              </a:xfrm>
              <a:prstGeom prst="rect">
                <a:avLst/>
              </a:prstGeom>
              <a:blipFill>
                <a:blip r:embed="rId4"/>
                <a:stretch>
                  <a:fillRect l="-10417" r="-625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19529D7-BF8E-D968-0D86-4D27B328B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560533" cy="1600199"/>
          </a:xfrm>
        </p:spPr>
        <p:txBody>
          <a:bodyPr>
            <a:normAutofit/>
          </a:bodyPr>
          <a:lstStyle/>
          <a:p>
            <a:r>
              <a:rPr lang="uk-UA" dirty="0"/>
              <a:t>Спочатку, розглянемо, як перетворюється дотичний вектор</a:t>
            </a:r>
          </a:p>
          <a:p>
            <a:r>
              <a:rPr lang="uk-UA" dirty="0"/>
              <a:t>У коді ми множимо вершини трикутника на матрицю перетворення, що подібне до множення кінцевих точок дотичного вектора</a:t>
            </a:r>
          </a:p>
          <a:p>
            <a:pPr lvl="1"/>
            <a:r>
              <a:rPr lang="ru-RU" dirty="0"/>
              <a:t>Чи повертає це множення ті самі результати, що і множення самого вектора</a:t>
            </a:r>
            <a:r>
              <a:rPr lang="en-US" dirty="0"/>
              <a:t>?</a:t>
            </a:r>
            <a:r>
              <a:rPr lang="uk-UA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DAC76A-1E24-0262-F581-5CA8B98F6B86}"/>
                  </a:ext>
                </a:extLst>
              </p:cNvPr>
              <p:cNvSpPr txBox="1"/>
              <p:nvPr/>
            </p:nvSpPr>
            <p:spPr>
              <a:xfrm>
                <a:off x="7414635" y="4027453"/>
                <a:ext cx="1243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DAC76A-1E24-0262-F581-5CA8B98F6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635" y="4027453"/>
                <a:ext cx="1243610" cy="276999"/>
              </a:xfrm>
              <a:prstGeom prst="rect">
                <a:avLst/>
              </a:prstGeom>
              <a:blipFill>
                <a:blip r:embed="rId5"/>
                <a:stretch>
                  <a:fillRect l="-1961" r="-98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3BAD54-1A46-6E19-861A-8E81D0161162}"/>
                  </a:ext>
                </a:extLst>
              </p:cNvPr>
              <p:cNvSpPr txBox="1"/>
              <p:nvPr/>
            </p:nvSpPr>
            <p:spPr>
              <a:xfrm>
                <a:off x="5656577" y="5037639"/>
                <a:ext cx="1204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3BAD54-1A46-6E19-861A-8E81D0161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577" y="5037639"/>
                <a:ext cx="1204048" cy="276999"/>
              </a:xfrm>
              <a:prstGeom prst="rect">
                <a:avLst/>
              </a:prstGeom>
              <a:blipFill>
                <a:blip r:embed="rId6"/>
                <a:stretch>
                  <a:fillRect l="-3553" r="-101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D2AD77-07C6-A357-8F07-7D9222AC9742}"/>
                  </a:ext>
                </a:extLst>
              </p:cNvPr>
              <p:cNvSpPr txBox="1"/>
              <p:nvPr/>
            </p:nvSpPr>
            <p:spPr>
              <a:xfrm>
                <a:off x="1670439" y="3774400"/>
                <a:ext cx="128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D2AD77-07C6-A357-8F07-7D9222AC9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439" y="3774400"/>
                <a:ext cx="1280222" cy="276999"/>
              </a:xfrm>
              <a:prstGeom prst="rect">
                <a:avLst/>
              </a:prstGeom>
              <a:blipFill>
                <a:blip r:embed="rId7"/>
                <a:stretch>
                  <a:fillRect l="-2857" r="-95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15B33C-B8B3-233B-75DF-6198089D3C3D}"/>
                  </a:ext>
                </a:extLst>
              </p:cNvPr>
              <p:cNvSpPr txBox="1"/>
              <p:nvPr/>
            </p:nvSpPr>
            <p:spPr>
              <a:xfrm>
                <a:off x="1899039" y="4156707"/>
                <a:ext cx="1878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15B33C-B8B3-233B-75DF-6198089D3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39" y="4156707"/>
                <a:ext cx="1878143" cy="276999"/>
              </a:xfrm>
              <a:prstGeom prst="rect">
                <a:avLst/>
              </a:prstGeom>
              <a:blipFill>
                <a:blip r:embed="rId8"/>
                <a:stretch>
                  <a:fillRect l="-649" r="-3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078B98-8D1F-8FED-24A2-846332EFF8FF}"/>
                  </a:ext>
                </a:extLst>
              </p:cNvPr>
              <p:cNvSpPr txBox="1"/>
              <p:nvPr/>
            </p:nvSpPr>
            <p:spPr>
              <a:xfrm>
                <a:off x="1899038" y="4539014"/>
                <a:ext cx="1652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078B98-8D1F-8FED-24A2-846332EF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38" y="4539014"/>
                <a:ext cx="1652888" cy="276999"/>
              </a:xfrm>
              <a:prstGeom prst="rect">
                <a:avLst/>
              </a:prstGeom>
              <a:blipFill>
                <a:blip r:embed="rId9"/>
                <a:stretch>
                  <a:fillRect l="-7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052AF3-D141-D079-04E1-9E81FCFFADFB}"/>
                  </a:ext>
                </a:extLst>
              </p:cNvPr>
              <p:cNvSpPr txBox="1"/>
              <p:nvPr/>
            </p:nvSpPr>
            <p:spPr>
              <a:xfrm>
                <a:off x="1899038" y="4926146"/>
                <a:ext cx="815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052AF3-D141-D079-04E1-9E81FCFFA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038" y="4926146"/>
                <a:ext cx="815993" cy="276999"/>
              </a:xfrm>
              <a:prstGeom prst="rect">
                <a:avLst/>
              </a:prstGeom>
              <a:blipFill>
                <a:blip r:embed="rId10"/>
                <a:stretch>
                  <a:fillRect l="-2256" r="-451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841562-48E3-A645-6B4D-18DE8F102D8C}"/>
              </a:ext>
            </a:extLst>
          </p:cNvPr>
          <p:cNvCxnSpPr>
            <a:cxnSpLocks/>
            <a:stCxn id="28" idx="1"/>
            <a:endCxn id="29" idx="5"/>
          </p:cNvCxnSpPr>
          <p:nvPr/>
        </p:nvCxnSpPr>
        <p:spPr>
          <a:xfrm flipH="1" flipV="1">
            <a:off x="7820996" y="4531331"/>
            <a:ext cx="1128817" cy="100274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C14BE08-05F7-DB01-72C1-2590FBD3A2AD}"/>
              </a:ext>
            </a:extLst>
          </p:cNvPr>
          <p:cNvSpPr/>
          <p:nvPr/>
        </p:nvSpPr>
        <p:spPr>
          <a:xfrm>
            <a:off x="8927788" y="5513814"/>
            <a:ext cx="150395" cy="13836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1BF6503-030F-D8A6-B59E-BCA0B5C14D3B}"/>
              </a:ext>
            </a:extLst>
          </p:cNvPr>
          <p:cNvSpPr/>
          <p:nvPr/>
        </p:nvSpPr>
        <p:spPr>
          <a:xfrm>
            <a:off x="7692626" y="4413231"/>
            <a:ext cx="150395" cy="13836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3CC49-CC3B-6F48-3A2E-B19F501A850B}"/>
                  </a:ext>
                </a:extLst>
              </p:cNvPr>
              <p:cNvSpPr txBox="1"/>
              <p:nvPr/>
            </p:nvSpPr>
            <p:spPr>
              <a:xfrm>
                <a:off x="8501262" y="4677513"/>
                <a:ext cx="1151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D3CC49-CC3B-6F48-3A2E-B19F501A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62" y="4677513"/>
                <a:ext cx="1151084" cy="276999"/>
              </a:xfrm>
              <a:prstGeom prst="rect">
                <a:avLst/>
              </a:prstGeom>
              <a:blipFill>
                <a:blip r:embed="rId11"/>
                <a:stretch>
                  <a:fillRect l="-3723" r="-425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E898448-E9BD-CBC3-4742-E7CD117DA4BB}"/>
              </a:ext>
            </a:extLst>
          </p:cNvPr>
          <p:cNvSpPr/>
          <p:nvPr/>
        </p:nvSpPr>
        <p:spPr>
          <a:xfrm>
            <a:off x="2157211" y="3774400"/>
            <a:ext cx="283335" cy="3275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479EAC-5EBD-FB93-6B5D-7868E1051EC1}"/>
              </a:ext>
            </a:extLst>
          </p:cNvPr>
          <p:cNvSpPr/>
          <p:nvPr/>
        </p:nvSpPr>
        <p:spPr>
          <a:xfrm>
            <a:off x="2654715" y="3774119"/>
            <a:ext cx="283335" cy="3275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C88669-9E19-7B01-DF61-55BC8A807D5A}"/>
              </a:ext>
            </a:extLst>
          </p:cNvPr>
          <p:cNvSpPr/>
          <p:nvPr/>
        </p:nvSpPr>
        <p:spPr>
          <a:xfrm>
            <a:off x="7414635" y="4016355"/>
            <a:ext cx="283335" cy="3275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F2B135-1667-E8E9-AEEB-061E7EB71AE5}"/>
              </a:ext>
            </a:extLst>
          </p:cNvPr>
          <p:cNvSpPr/>
          <p:nvPr/>
        </p:nvSpPr>
        <p:spPr>
          <a:xfrm>
            <a:off x="8457283" y="5776122"/>
            <a:ext cx="283335" cy="3275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4770088-1FE8-2A3D-EC4B-92FB5D20AB58}"/>
              </a:ext>
            </a:extLst>
          </p:cNvPr>
          <p:cNvSpPr/>
          <p:nvPr/>
        </p:nvSpPr>
        <p:spPr>
          <a:xfrm>
            <a:off x="2569335" y="4551594"/>
            <a:ext cx="982591" cy="32306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FC7D19F-C146-04E0-27B2-A18A9C38410E}"/>
              </a:ext>
            </a:extLst>
          </p:cNvPr>
          <p:cNvSpPr/>
          <p:nvPr/>
        </p:nvSpPr>
        <p:spPr>
          <a:xfrm>
            <a:off x="5616896" y="5037638"/>
            <a:ext cx="1243729" cy="34618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BBDB73-AFA2-33F9-C1B2-1D05E00D98A4}"/>
              </a:ext>
            </a:extLst>
          </p:cNvPr>
          <p:cNvSpPr txBox="1"/>
          <p:nvPr/>
        </p:nvSpPr>
        <p:spPr>
          <a:xfrm>
            <a:off x="1204175" y="5441933"/>
            <a:ext cx="2942203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Тобто, перетворення дотичного вектора це те саме, як перетворення його кінцевих точок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790BD5-8F61-D1E6-35B3-011357F1AF50}"/>
              </a:ext>
            </a:extLst>
          </p:cNvPr>
          <p:cNvSpPr/>
          <p:nvPr/>
        </p:nvSpPr>
        <p:spPr>
          <a:xfrm>
            <a:off x="2157211" y="4156707"/>
            <a:ext cx="231057" cy="28051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3A7ED3-0FA6-758A-0B1D-8B0F8FFC2816}"/>
              </a:ext>
            </a:extLst>
          </p:cNvPr>
          <p:cNvSpPr/>
          <p:nvPr/>
        </p:nvSpPr>
        <p:spPr>
          <a:xfrm>
            <a:off x="3074901" y="4164192"/>
            <a:ext cx="231057" cy="28051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9F61A73-14A2-DA19-3A3A-3CE343A73055}"/>
              </a:ext>
            </a:extLst>
          </p:cNvPr>
          <p:cNvCxnSpPr>
            <a:stCxn id="43" idx="2"/>
          </p:cNvCxnSpPr>
          <p:nvPr/>
        </p:nvCxnSpPr>
        <p:spPr>
          <a:xfrm flipH="1">
            <a:off x="2272739" y="4437226"/>
            <a:ext cx="1" cy="169181"/>
          </a:xfrm>
          <a:prstGeom prst="straightConnector1">
            <a:avLst/>
          </a:prstGeom>
          <a:ln w="28575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8C783B2-C6DC-CE67-CD00-38F962F97B4E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2348939" y="4304452"/>
            <a:ext cx="725962" cy="284803"/>
          </a:xfrm>
          <a:prstGeom prst="straightConnector1">
            <a:avLst/>
          </a:prstGeom>
          <a:ln w="28575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72A07B0-3DF1-BDC0-8115-B43D885DAE34}"/>
              </a:ext>
            </a:extLst>
          </p:cNvPr>
          <p:cNvSpPr/>
          <p:nvPr/>
        </p:nvSpPr>
        <p:spPr>
          <a:xfrm>
            <a:off x="1616300" y="4926146"/>
            <a:ext cx="1159098" cy="3230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92267B-B9D2-19E3-65C0-AC8A40390DAD}"/>
                  </a:ext>
                </a:extLst>
              </p:cNvPr>
              <p:cNvSpPr txBox="1"/>
              <p:nvPr/>
            </p:nvSpPr>
            <p:spPr>
              <a:xfrm>
                <a:off x="1657659" y="4923436"/>
                <a:ext cx="237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92267B-B9D2-19E3-65C0-AC8A4039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659" y="4923436"/>
                <a:ext cx="237309" cy="276999"/>
              </a:xfrm>
              <a:prstGeom prst="rect">
                <a:avLst/>
              </a:prstGeom>
              <a:blipFill>
                <a:blip r:embed="rId12"/>
                <a:stretch>
                  <a:fillRect l="-2051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1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7" grpId="0" animBg="1"/>
      <p:bldP spid="13" grpId="0"/>
      <p:bldP spid="16" grpId="0"/>
      <p:bldP spid="19" grpId="0"/>
      <p:bldP spid="20" grpId="0"/>
      <p:bldP spid="23" grpId="0"/>
      <p:bldP spid="24" grpId="0"/>
      <p:bldP spid="25" grpId="0"/>
      <p:bldP spid="26" grpId="0"/>
      <p:bldP spid="28" grpId="0" animBg="1"/>
      <p:bldP spid="29" grpId="0" animBg="1"/>
      <p:bldP spid="35" grpId="0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3" grpId="1" animBg="1"/>
      <p:bldP spid="44" grpId="0" animBg="1"/>
      <p:bldP spid="44" grpId="1" animBg="1"/>
      <p:bldP spid="50" grpId="0" animBg="1"/>
      <p:bldP spid="5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737-E4DF-9873-7176-C80E71D8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Перетворення нормалів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673CC-592A-1581-2321-88CA1CD83947}"/>
              </a:ext>
            </a:extLst>
          </p:cNvPr>
          <p:cNvCxnSpPr>
            <a:cxnSpLocks/>
          </p:cNvCxnSpPr>
          <p:nvPr/>
        </p:nvCxnSpPr>
        <p:spPr>
          <a:xfrm flipV="1">
            <a:off x="9356367" y="2827237"/>
            <a:ext cx="1850447" cy="113684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D63D81-A43C-9707-C7D2-B9227AE95C4D}"/>
              </a:ext>
            </a:extLst>
          </p:cNvPr>
          <p:cNvCxnSpPr>
            <a:cxnSpLocks/>
          </p:cNvCxnSpPr>
          <p:nvPr/>
        </p:nvCxnSpPr>
        <p:spPr>
          <a:xfrm flipH="1" flipV="1">
            <a:off x="9557512" y="2527642"/>
            <a:ext cx="592429" cy="94659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66380-F42D-06A1-A707-D843E37FE065}"/>
              </a:ext>
            </a:extLst>
          </p:cNvPr>
          <p:cNvSpPr/>
          <p:nvPr/>
        </p:nvSpPr>
        <p:spPr>
          <a:xfrm rot="19652428">
            <a:off x="10096977" y="3278546"/>
            <a:ext cx="159146" cy="1674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BFC56E-5FA6-FF61-8974-AB7E711EC273}"/>
                  </a:ext>
                </a:extLst>
              </p:cNvPr>
              <p:cNvSpPr txBox="1"/>
              <p:nvPr/>
            </p:nvSpPr>
            <p:spPr>
              <a:xfrm>
                <a:off x="9356367" y="2292448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BFC56E-5FA6-FF61-8974-AB7E711E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367" y="2292448"/>
                <a:ext cx="201145" cy="276999"/>
              </a:xfrm>
              <a:prstGeom prst="rect">
                <a:avLst/>
              </a:prstGeom>
              <a:blipFill>
                <a:blip r:embed="rId2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B985A5-9712-B28F-48BF-3F16104687E6}"/>
                  </a:ext>
                </a:extLst>
              </p:cNvPr>
              <p:cNvSpPr txBox="1"/>
              <p:nvPr/>
            </p:nvSpPr>
            <p:spPr>
              <a:xfrm>
                <a:off x="11195588" y="2627247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B985A5-9712-B28F-48BF-3F1610468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588" y="2627247"/>
                <a:ext cx="161133" cy="276999"/>
              </a:xfrm>
              <a:prstGeom prst="rect">
                <a:avLst/>
              </a:prstGeom>
              <a:blipFill>
                <a:blip r:embed="rId3"/>
                <a:stretch>
                  <a:fillRect l="-30769" r="-230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F4792E-BA6C-35BB-8932-792C39499704}"/>
                  </a:ext>
                </a:extLst>
              </p:cNvPr>
              <p:cNvSpPr txBox="1"/>
              <p:nvPr/>
            </p:nvSpPr>
            <p:spPr>
              <a:xfrm>
                <a:off x="1585655" y="3195531"/>
                <a:ext cx="896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F4792E-BA6C-35BB-8932-792C3949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655" y="3195531"/>
                <a:ext cx="896079" cy="276999"/>
              </a:xfrm>
              <a:prstGeom prst="rect">
                <a:avLst/>
              </a:prstGeom>
              <a:blipFill>
                <a:blip r:embed="rId4"/>
                <a:stretch>
                  <a:fillRect l="-4762" r="-40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795B2B-2D1B-B478-72AB-A93CD47BBE91}"/>
                  </a:ext>
                </a:extLst>
              </p:cNvPr>
              <p:cNvSpPr txBox="1"/>
              <p:nvPr/>
            </p:nvSpPr>
            <p:spPr>
              <a:xfrm>
                <a:off x="1783702" y="3650419"/>
                <a:ext cx="8690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795B2B-2D1B-B478-72AB-A93CD47BB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702" y="3650419"/>
                <a:ext cx="869020" cy="276999"/>
              </a:xfrm>
              <a:prstGeom prst="rect">
                <a:avLst/>
              </a:prstGeom>
              <a:blipFill>
                <a:blip r:embed="rId5"/>
                <a:stretch>
                  <a:fillRect l="-2113" r="-42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5F5F5-A5E4-2FCA-494C-60DF5BF446E4}"/>
                  </a:ext>
                </a:extLst>
              </p:cNvPr>
              <p:cNvSpPr txBox="1"/>
              <p:nvPr/>
            </p:nvSpPr>
            <p:spPr>
              <a:xfrm>
                <a:off x="1783702" y="4329315"/>
                <a:ext cx="11792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5F5F5-A5E4-2FCA-494C-60DF5BF44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702" y="4329315"/>
                <a:ext cx="1179297" cy="276999"/>
              </a:xfrm>
              <a:prstGeom prst="rect">
                <a:avLst/>
              </a:prstGeom>
              <a:blipFill>
                <a:blip r:embed="rId6"/>
                <a:stretch>
                  <a:fillRect l="-1554" r="-259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9E2C40-1D8F-B32C-DDDD-2E587583489D}"/>
                  </a:ext>
                </a:extLst>
              </p:cNvPr>
              <p:cNvSpPr txBox="1"/>
              <p:nvPr/>
            </p:nvSpPr>
            <p:spPr>
              <a:xfrm>
                <a:off x="1783702" y="4774762"/>
                <a:ext cx="1933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9E2C40-1D8F-B32C-DDDD-2E5875834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702" y="4774762"/>
                <a:ext cx="1933414" cy="276999"/>
              </a:xfrm>
              <a:prstGeom prst="rect">
                <a:avLst/>
              </a:prstGeom>
              <a:blipFill>
                <a:blip r:embed="rId7"/>
                <a:stretch>
                  <a:fillRect l="-631" r="-157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8C4F3-3CB2-F6DC-445E-488A4ECEF303}"/>
                  </a:ext>
                </a:extLst>
              </p:cNvPr>
              <p:cNvSpPr txBox="1"/>
              <p:nvPr/>
            </p:nvSpPr>
            <p:spPr>
              <a:xfrm>
                <a:off x="1783702" y="5220209"/>
                <a:ext cx="2316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uk-U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uk-U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8C4F3-3CB2-F6DC-445E-488A4ECEF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702" y="5220209"/>
                <a:ext cx="2316596" cy="276999"/>
              </a:xfrm>
              <a:prstGeom prst="rect">
                <a:avLst/>
              </a:prstGeom>
              <a:blipFill>
                <a:blip r:embed="rId8"/>
                <a:stretch>
                  <a:fillRect l="-52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53143-E80A-68DE-3798-24EEBF38C43A}"/>
                  </a:ext>
                </a:extLst>
              </p:cNvPr>
              <p:cNvSpPr txBox="1"/>
              <p:nvPr/>
            </p:nvSpPr>
            <p:spPr>
              <a:xfrm>
                <a:off x="1783702" y="5665656"/>
                <a:ext cx="2554225" cy="33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uk-U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uk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53143-E80A-68DE-3798-24EEBF38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702" y="5665656"/>
                <a:ext cx="2554225" cy="331116"/>
              </a:xfrm>
              <a:prstGeom prst="rect">
                <a:avLst/>
              </a:prstGeom>
              <a:blipFill>
                <a:blip r:embed="rId9"/>
                <a:stretch>
                  <a:fillRect l="-477" t="-1818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A55425-41E1-9BF7-C882-2AC520E859F5}"/>
                  </a:ext>
                </a:extLst>
              </p:cNvPr>
              <p:cNvSpPr txBox="1"/>
              <p:nvPr/>
            </p:nvSpPr>
            <p:spPr>
              <a:xfrm>
                <a:off x="5023968" y="5719773"/>
                <a:ext cx="19518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A55425-41E1-9BF7-C882-2AC520E85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968" y="5719773"/>
                <a:ext cx="1951880" cy="276999"/>
              </a:xfrm>
              <a:prstGeom prst="rect">
                <a:avLst/>
              </a:prstGeom>
              <a:blipFill>
                <a:blip r:embed="rId10"/>
                <a:stretch>
                  <a:fillRect r="-31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93159B-20A5-5AE5-FBB3-41AF75B2E5B3}"/>
                  </a:ext>
                </a:extLst>
              </p:cNvPr>
              <p:cNvSpPr txBox="1"/>
              <p:nvPr/>
            </p:nvSpPr>
            <p:spPr>
              <a:xfrm>
                <a:off x="1783702" y="6165220"/>
                <a:ext cx="2642775" cy="367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uk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93159B-20A5-5AE5-FBB3-41AF75B2E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702" y="6165220"/>
                <a:ext cx="2642775" cy="367473"/>
              </a:xfrm>
              <a:prstGeom prst="rect">
                <a:avLst/>
              </a:prstGeom>
              <a:blipFill>
                <a:blip r:embed="rId11"/>
                <a:stretch>
                  <a:fillRect l="-46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8201AB-BDF8-2CB9-4F3F-329B2661DDAD}"/>
                  </a:ext>
                </a:extLst>
              </p:cNvPr>
              <p:cNvSpPr txBox="1"/>
              <p:nvPr/>
            </p:nvSpPr>
            <p:spPr>
              <a:xfrm>
                <a:off x="5105048" y="5166092"/>
                <a:ext cx="894860" cy="33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8201AB-BDF8-2CB9-4F3F-329B2661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048" y="5166092"/>
                <a:ext cx="894860" cy="331116"/>
              </a:xfrm>
              <a:prstGeom prst="rect">
                <a:avLst/>
              </a:prstGeom>
              <a:blipFill>
                <a:blip r:embed="rId12"/>
                <a:stretch>
                  <a:fillRect l="-4762" t="-1818" r="-5442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C24A81-A5D4-8870-FB7C-CB482BF0590D}"/>
                  </a:ext>
                </a:extLst>
              </p:cNvPr>
              <p:cNvSpPr txBox="1"/>
              <p:nvPr/>
            </p:nvSpPr>
            <p:spPr>
              <a:xfrm>
                <a:off x="2656383" y="3429000"/>
                <a:ext cx="2269275" cy="775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C24A81-A5D4-8870-FB7C-CB482BF05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383" y="3429000"/>
                <a:ext cx="2269275" cy="7759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9F06936-ADE9-BFA8-638D-38C3682DEE03}"/>
              </a:ext>
            </a:extLst>
          </p:cNvPr>
          <p:cNvSpPr txBox="1"/>
          <p:nvPr/>
        </p:nvSpPr>
        <p:spPr>
          <a:xfrm>
            <a:off x="5344163" y="3362258"/>
            <a:ext cx="3368651" cy="83099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Це множення перемножує компоненти векторів так само, як скалярний добуток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D1DD4D-05F1-7057-9FB6-77FDF468AD5E}"/>
              </a:ext>
            </a:extLst>
          </p:cNvPr>
          <p:cNvSpPr txBox="1"/>
          <p:nvPr/>
        </p:nvSpPr>
        <p:spPr>
          <a:xfrm>
            <a:off x="5344163" y="4296672"/>
            <a:ext cx="2101379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Це одинична матриця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CBBCFE-972F-8E67-6414-67512EDF8266}"/>
              </a:ext>
            </a:extLst>
          </p:cNvPr>
          <p:cNvSpPr/>
          <p:nvPr/>
        </p:nvSpPr>
        <p:spPr>
          <a:xfrm>
            <a:off x="2490537" y="4329315"/>
            <a:ext cx="171670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082F54-3EE5-03F3-EA2E-6A64B9C6680F}"/>
              </a:ext>
            </a:extLst>
          </p:cNvPr>
          <p:cNvCxnSpPr>
            <a:cxnSpLocks/>
          </p:cNvCxnSpPr>
          <p:nvPr/>
        </p:nvCxnSpPr>
        <p:spPr>
          <a:xfrm>
            <a:off x="2490537" y="4606314"/>
            <a:ext cx="0" cy="24381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9A1F84-E644-F0DF-1D7E-1F671EFD23E7}"/>
              </a:ext>
            </a:extLst>
          </p:cNvPr>
          <p:cNvCxnSpPr>
            <a:cxnSpLocks/>
          </p:cNvCxnSpPr>
          <p:nvPr/>
        </p:nvCxnSpPr>
        <p:spPr>
          <a:xfrm>
            <a:off x="2664214" y="4606314"/>
            <a:ext cx="668532" cy="16844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B4DEB1A-D0FE-364F-1C94-27A48A8DC2EA}"/>
              </a:ext>
            </a:extLst>
          </p:cNvPr>
          <p:cNvSpPr/>
          <p:nvPr/>
        </p:nvSpPr>
        <p:spPr>
          <a:xfrm>
            <a:off x="2038546" y="5196145"/>
            <a:ext cx="1138069" cy="3311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D87842-2DEC-1A2E-BAFC-9C56A72FE360}"/>
              </a:ext>
            </a:extLst>
          </p:cNvPr>
          <p:cNvSpPr/>
          <p:nvPr/>
        </p:nvSpPr>
        <p:spPr>
          <a:xfrm>
            <a:off x="2033694" y="5692714"/>
            <a:ext cx="1225553" cy="3311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F5BEB5-06A8-80B9-55C8-C9D0668BCED8}"/>
              </a:ext>
            </a:extLst>
          </p:cNvPr>
          <p:cNvSpPr/>
          <p:nvPr/>
        </p:nvSpPr>
        <p:spPr>
          <a:xfrm>
            <a:off x="4810259" y="6135167"/>
            <a:ext cx="1349350" cy="4595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62C62D-5B13-8463-A2D5-B12F9A0C462C}"/>
              </a:ext>
            </a:extLst>
          </p:cNvPr>
          <p:cNvSpPr/>
          <p:nvPr/>
        </p:nvSpPr>
        <p:spPr>
          <a:xfrm>
            <a:off x="6283645" y="6135167"/>
            <a:ext cx="770599" cy="4595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17">
            <a:extLst>
              <a:ext uri="{FF2B5EF4-FFF2-40B4-BE49-F238E27FC236}">
                <a16:creationId xmlns:a16="http://schemas.microsoft.com/office/drawing/2014/main" id="{52ECBF50-DD37-43E2-E1D0-2932DA57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7743766" cy="1331822"/>
          </a:xfrm>
        </p:spPr>
        <p:txBody>
          <a:bodyPr>
            <a:normAutofit/>
          </a:bodyPr>
          <a:lstStyle/>
          <a:p>
            <a:r>
              <a:rPr lang="uk-UA" dirty="0"/>
              <a:t>Тепер розглянемо, як перетворюється нормаль</a:t>
            </a:r>
          </a:p>
          <a:p>
            <a:pPr lvl="1"/>
            <a:r>
              <a:rPr lang="uk-UA" dirty="0"/>
              <a:t>Для цього виведення, розпочнемо з рівняння, яке вказує, що ці два вектори є перпендикулярними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EDC868-FB51-C86D-9D6A-D154963209D5}"/>
              </a:ext>
            </a:extLst>
          </p:cNvPr>
          <p:cNvSpPr/>
          <p:nvPr/>
        </p:nvSpPr>
        <p:spPr>
          <a:xfrm>
            <a:off x="3334719" y="5202024"/>
            <a:ext cx="765579" cy="3311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E0CE71-D0BE-6B77-E4F4-6AC6B3460FB5}"/>
                  </a:ext>
                </a:extLst>
              </p:cNvPr>
              <p:cNvSpPr txBox="1"/>
              <p:nvPr/>
            </p:nvSpPr>
            <p:spPr>
              <a:xfrm>
                <a:off x="4550513" y="6201683"/>
                <a:ext cx="252396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uk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E0CE71-D0BE-6B77-E4F4-6AC6B3460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513" y="6201683"/>
                <a:ext cx="2523961" cy="312650"/>
              </a:xfrm>
              <a:prstGeom prst="rect">
                <a:avLst/>
              </a:prstGeom>
              <a:blipFill>
                <a:blip r:embed="rId14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EADD33A-7383-32DC-BC14-07411BDFF12C}"/>
              </a:ext>
            </a:extLst>
          </p:cNvPr>
          <p:cNvSpPr/>
          <p:nvPr/>
        </p:nvSpPr>
        <p:spPr>
          <a:xfrm>
            <a:off x="3332746" y="6135167"/>
            <a:ext cx="143785" cy="1932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55B005-9755-30BE-E4ED-8ED60F66081A}"/>
              </a:ext>
            </a:extLst>
          </p:cNvPr>
          <p:cNvSpPr/>
          <p:nvPr/>
        </p:nvSpPr>
        <p:spPr>
          <a:xfrm>
            <a:off x="2012830" y="3624893"/>
            <a:ext cx="649377" cy="3391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5" grpId="0"/>
      <p:bldP spid="19" grpId="0"/>
      <p:bldP spid="19" grpId="1"/>
      <p:bldP spid="20" grpId="0" animBg="1"/>
      <p:bldP spid="21" grpId="0" animBg="1"/>
      <p:bldP spid="25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4" grpId="0" animBg="1"/>
      <p:bldP spid="37" grpId="0" animBg="1"/>
      <p:bldP spid="37" grpId="1" animBg="1"/>
      <p:bldP spid="38" grpId="0"/>
      <p:bldP spid="3" grpId="0" animBg="1"/>
      <p:bldP spid="3" grpId="1" animBg="1"/>
      <p:bldP spid="11" grpId="0" animBg="1"/>
      <p:bldP spid="11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4A0E-B447-6D86-7423-0EC56BD1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Перетворення нормалів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D009-C2CB-9F03-176A-286B525A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450370" cy="4351337"/>
          </a:xfrm>
        </p:spPr>
        <p:txBody>
          <a:bodyPr/>
          <a:lstStyle/>
          <a:p>
            <a:r>
              <a:rPr lang="uk-UA" dirty="0"/>
              <a:t>Тепер, що ця формула нам вказує</a:t>
            </a:r>
            <a:r>
              <a:rPr lang="en-US" dirty="0"/>
              <a:t>?</a:t>
            </a:r>
          </a:p>
          <a:p>
            <a:r>
              <a:rPr lang="uk-UA" dirty="0"/>
              <a:t>Права частина дорівнює перетвореному дотичному вектору</a:t>
            </a:r>
          </a:p>
          <a:p>
            <a:pPr lvl="1"/>
            <a:r>
              <a:rPr lang="uk-UA" dirty="0"/>
              <a:t>Ліва сторона подібна до перетворення нормалі, але матриця трошки змінена</a:t>
            </a:r>
          </a:p>
          <a:p>
            <a:r>
              <a:rPr lang="uk-UA" dirty="0"/>
              <a:t>Це рівняння показує, як перетворити нормалі, щоб результат далі був перпендикулярним з перетвореним дотичним вектором</a:t>
            </a:r>
          </a:p>
          <a:p>
            <a:r>
              <a:rPr lang="ru-RU" dirty="0"/>
              <a:t>Тому у коді, для правильного перетворення нормалі, потрібно множити не на матрицю перетворення, а на транспоновану обернену матрицю перетворення</a:t>
            </a:r>
            <a:endParaRPr lang="uk-U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7A28D-DAC7-DBA5-04F0-242D804BB60E}"/>
              </a:ext>
            </a:extLst>
          </p:cNvPr>
          <p:cNvSpPr/>
          <p:nvPr/>
        </p:nvSpPr>
        <p:spPr>
          <a:xfrm>
            <a:off x="9067399" y="2256664"/>
            <a:ext cx="1349350" cy="4595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6EA62-FCDB-0E9C-4CC2-D6327ED95378}"/>
              </a:ext>
            </a:extLst>
          </p:cNvPr>
          <p:cNvSpPr/>
          <p:nvPr/>
        </p:nvSpPr>
        <p:spPr>
          <a:xfrm>
            <a:off x="10540106" y="1762284"/>
            <a:ext cx="770599" cy="4595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DAA25-5183-3594-D71B-4B70CEF2F231}"/>
                  </a:ext>
                </a:extLst>
              </p:cNvPr>
              <p:cNvSpPr txBox="1"/>
              <p:nvPr/>
            </p:nvSpPr>
            <p:spPr>
              <a:xfrm>
                <a:off x="8639555" y="1828800"/>
                <a:ext cx="2669833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uk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DAA25-5183-3594-D71B-4B70CEF2F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555" y="1828800"/>
                <a:ext cx="2669833" cy="312650"/>
              </a:xfrm>
              <a:prstGeom prst="rect">
                <a:avLst/>
              </a:prstGeom>
              <a:blipFill>
                <a:blip r:embed="rId2"/>
                <a:stretch>
                  <a:fillRect l="-137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698D8-C818-EF32-8BEA-68F8D3C5D954}"/>
                  </a:ext>
                </a:extLst>
              </p:cNvPr>
              <p:cNvSpPr txBox="1"/>
              <p:nvPr/>
            </p:nvSpPr>
            <p:spPr>
              <a:xfrm>
                <a:off x="8639555" y="2330108"/>
                <a:ext cx="211429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698D8-C818-EF32-8BEA-68F8D3C5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555" y="2330108"/>
                <a:ext cx="2114297" cy="312650"/>
              </a:xfrm>
              <a:prstGeom prst="rect">
                <a:avLst/>
              </a:prstGeom>
              <a:blipFill>
                <a:blip r:embed="rId3"/>
                <a:stretch>
                  <a:fillRect l="-1729" r="-2305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12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Світло</a:t>
            </a:r>
            <a:endParaRPr lang="en-US" dirty="0"/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2DA66369-207D-31ED-A98B-8C2300962828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8BDA84-3D50-6615-1F7C-05BC1E135A9D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73EA4-1787-21A7-4931-29CA9253F618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D0C6AB-2EA3-96D3-C71E-91BB23DDA585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CF698-D922-9D77-5996-C4D272D7CB28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2AE207-98C4-7576-3186-D2CE2B6A7627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A3B0A0-708C-77E5-BB52-2B855C926296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583B4E-94EA-E95F-784F-AA48ED4E58E0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158321-42F1-30D1-BA04-97C177188C19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2C818-DC05-DA9A-10F3-EDC6A243E2DE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286A1-BD35-92EC-C672-ECCF09FB6331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E9B7E5-F26C-4572-306F-EBEB969A1490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84948E-C732-8C77-5595-B9D2909D2F4C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3C0777-51C0-17F0-E822-1F0CBE4CFA9D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9E200D-3E81-71CD-3EE7-88F14A8AC072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1B5A5-2D7D-BE78-D50A-EB05D8E272A3}"/>
              </a:ext>
            </a:extLst>
          </p:cNvPr>
          <p:cNvCxnSpPr>
            <a:cxnSpLocks/>
          </p:cNvCxnSpPr>
          <p:nvPr/>
        </p:nvCxnSpPr>
        <p:spPr>
          <a:xfrm flipH="1">
            <a:off x="8958226" y="1884839"/>
            <a:ext cx="2410326" cy="218785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71EA5D-D46A-C206-C1CC-A4740F8A9E40}"/>
              </a:ext>
            </a:extLst>
          </p:cNvPr>
          <p:cNvCxnSpPr>
            <a:cxnSpLocks/>
          </p:cNvCxnSpPr>
          <p:nvPr/>
        </p:nvCxnSpPr>
        <p:spPr>
          <a:xfrm flipH="1" flipV="1">
            <a:off x="6699547" y="2460459"/>
            <a:ext cx="2258679" cy="16002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2E9C56D-22F9-5659-3353-33CF89DAAFE8}"/>
              </a:ext>
            </a:extLst>
          </p:cNvPr>
          <p:cNvSpPr txBox="1"/>
          <p:nvPr/>
        </p:nvSpPr>
        <p:spPr>
          <a:xfrm>
            <a:off x="7791618" y="660446"/>
            <a:ext cx="2258679" cy="120032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Промінь може відбиватися від поверхні об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єкту, подібно до дзеркала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D076FD-72AD-991A-6169-ACA83067F2FB}"/>
              </a:ext>
            </a:extLst>
          </p:cNvPr>
          <p:cNvSpPr txBox="1"/>
          <p:nvPr/>
        </p:nvSpPr>
        <p:spPr>
          <a:xfrm>
            <a:off x="7952038" y="4448309"/>
            <a:ext cx="2595312" cy="64633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Таке відбиття називаємо </a:t>
            </a:r>
            <a:r>
              <a:rPr lang="uk-UA" b="1" dirty="0">
                <a:solidFill>
                  <a:schemeClr val="bg1"/>
                </a:solidFill>
                <a:latin typeface="YouTube Sans"/>
              </a:rPr>
              <a:t>дзеркальне</a:t>
            </a:r>
            <a:r>
              <a:rPr lang="en-US" b="1" dirty="0">
                <a:solidFill>
                  <a:schemeClr val="bg1"/>
                </a:solidFill>
                <a:latin typeface="YouTube Sans"/>
              </a:rPr>
              <a:t>/specular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6FA1B9-6ED7-EB5B-BC18-34E385D7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07700" cy="4351337"/>
          </a:xfrm>
        </p:spPr>
        <p:txBody>
          <a:bodyPr>
            <a:normAutofit/>
          </a:bodyPr>
          <a:lstStyle/>
          <a:p>
            <a:r>
              <a:rPr lang="uk-UA" dirty="0"/>
              <a:t>До</a:t>
            </a:r>
            <a:r>
              <a:rPr lang="en-US" dirty="0"/>
              <a:t> </a:t>
            </a:r>
            <a:r>
              <a:rPr lang="uk-UA" dirty="0"/>
              <a:t>цього моменту ми розглядали, як колір світла змінюється під час взаємодії з об</a:t>
            </a:r>
            <a:r>
              <a:rPr lang="en-US" dirty="0"/>
              <a:t>’</a:t>
            </a:r>
            <a:r>
              <a:rPr lang="uk-UA" dirty="0"/>
              <a:t>єктом</a:t>
            </a:r>
          </a:p>
          <a:p>
            <a:r>
              <a:rPr lang="uk-UA" dirty="0"/>
              <a:t>Проте, сам промінь може викликати різні інші явища у цьому процесі</a:t>
            </a:r>
          </a:p>
          <a:p>
            <a:r>
              <a:rPr lang="uk-UA" dirty="0"/>
              <a:t>Ці явища переважно контролюють напрямок променя, та його інтенсивність</a:t>
            </a:r>
          </a:p>
          <a:p>
            <a:r>
              <a:rPr lang="uk-UA" dirty="0"/>
              <a:t>Список явищ</a:t>
            </a:r>
            <a:r>
              <a:rPr lang="en-US" dirty="0"/>
              <a:t>:</a:t>
            </a:r>
            <a:endParaRPr lang="uk-UA" dirty="0"/>
          </a:p>
          <a:p>
            <a:pPr lvl="1"/>
            <a:r>
              <a:rPr lang="uk-UA" dirty="0"/>
              <a:t>Дзеркальне відбиття</a:t>
            </a:r>
            <a:r>
              <a:rPr lang="en-US" dirty="0"/>
              <a:t>/specular lighting</a:t>
            </a:r>
          </a:p>
        </p:txBody>
      </p:sp>
    </p:spTree>
    <p:extLst>
      <p:ext uri="{BB962C8B-B14F-4D97-AF65-F5344CB8AC3E}">
        <p14:creationId xmlns:p14="http://schemas.microsoft.com/office/powerpoint/2010/main" val="41807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Світло</a:t>
            </a:r>
            <a:endParaRPr lang="en-US" dirty="0"/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2DA66369-207D-31ED-A98B-8C2300962828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8BDA84-3D50-6615-1F7C-05BC1E135A9D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73EA4-1787-21A7-4931-29CA9253F618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D0C6AB-2EA3-96D3-C71E-91BB23DDA585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CF698-D922-9D77-5996-C4D272D7CB28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583B4E-94EA-E95F-784F-AA48ED4E58E0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2C818-DC05-DA9A-10F3-EDC6A243E2DE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286A1-BD35-92EC-C672-ECCF09FB6331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E9B7E5-F26C-4572-306F-EBEB969A1490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84948E-C732-8C77-5595-B9D2909D2F4C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3C0777-51C0-17F0-E822-1F0CBE4CFA9D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9E200D-3E81-71CD-3EE7-88F14A8AC072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524735-238A-9CEF-E735-A2A2C6FBD6DC}"/>
              </a:ext>
            </a:extLst>
          </p:cNvPr>
          <p:cNvCxnSpPr>
            <a:cxnSpLocks/>
          </p:cNvCxnSpPr>
          <p:nvPr/>
        </p:nvCxnSpPr>
        <p:spPr>
          <a:xfrm flipH="1">
            <a:off x="8474834" y="1937634"/>
            <a:ext cx="2959892" cy="202677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2E9C56D-22F9-5659-3353-33CF89DAAFE8}"/>
              </a:ext>
            </a:extLst>
          </p:cNvPr>
          <p:cNvSpPr txBox="1"/>
          <p:nvPr/>
        </p:nvSpPr>
        <p:spPr>
          <a:xfrm>
            <a:off x="7500272" y="364155"/>
            <a:ext cx="2959892" cy="147732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Промінь може відбиватися у напрямках, що утворюють півкуля, при цьому кожен напрямок має однакову інтенсивність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D076FD-72AD-991A-6169-ACA83067F2FB}"/>
              </a:ext>
            </a:extLst>
          </p:cNvPr>
          <p:cNvSpPr txBox="1"/>
          <p:nvPr/>
        </p:nvSpPr>
        <p:spPr>
          <a:xfrm>
            <a:off x="7566573" y="4449809"/>
            <a:ext cx="2642133" cy="64633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Таке відбиття називаємо </a:t>
            </a:r>
            <a:r>
              <a:rPr lang="uk-UA" b="1" dirty="0">
                <a:solidFill>
                  <a:schemeClr val="bg1"/>
                </a:solidFill>
                <a:latin typeface="YouTube Sans"/>
              </a:rPr>
              <a:t>дифузне</a:t>
            </a:r>
            <a:r>
              <a:rPr lang="en-US" b="1" dirty="0">
                <a:solidFill>
                  <a:schemeClr val="bg1"/>
                </a:solidFill>
                <a:latin typeface="YouTube Sans"/>
              </a:rPr>
              <a:t>/diffuse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10DF3E-2AB6-F214-00A9-6D0302D0E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07700" cy="4351337"/>
          </a:xfrm>
        </p:spPr>
        <p:txBody>
          <a:bodyPr>
            <a:normAutofit/>
          </a:bodyPr>
          <a:lstStyle/>
          <a:p>
            <a:r>
              <a:rPr lang="uk-UA" dirty="0"/>
              <a:t>До</a:t>
            </a:r>
            <a:r>
              <a:rPr lang="en-US" dirty="0"/>
              <a:t> </a:t>
            </a:r>
            <a:r>
              <a:rPr lang="uk-UA" dirty="0"/>
              <a:t>цього моменту ми розглядали, як колір світла змінюється під час взаємодії з об</a:t>
            </a:r>
            <a:r>
              <a:rPr lang="en-US" dirty="0"/>
              <a:t>’</a:t>
            </a:r>
            <a:r>
              <a:rPr lang="uk-UA" dirty="0"/>
              <a:t>єктом</a:t>
            </a:r>
          </a:p>
          <a:p>
            <a:r>
              <a:rPr lang="uk-UA" dirty="0"/>
              <a:t>Проте, сам промінь може викликати різні інші явища у цьому процесі</a:t>
            </a:r>
          </a:p>
          <a:p>
            <a:r>
              <a:rPr lang="uk-UA" dirty="0"/>
              <a:t>Ці явища переважно контролюють напрямок променя, та його інтенсивність</a:t>
            </a:r>
          </a:p>
          <a:p>
            <a:r>
              <a:rPr lang="uk-UA" dirty="0"/>
              <a:t>Список явищ</a:t>
            </a:r>
            <a:r>
              <a:rPr lang="en-US" dirty="0"/>
              <a:t>:</a:t>
            </a:r>
            <a:endParaRPr lang="uk-UA" dirty="0"/>
          </a:p>
          <a:p>
            <a:pPr lvl="1"/>
            <a:r>
              <a:rPr lang="uk-UA" dirty="0"/>
              <a:t>Дзеркальне відбиття</a:t>
            </a:r>
            <a:r>
              <a:rPr lang="en-US" dirty="0"/>
              <a:t>/specular lighting</a:t>
            </a:r>
          </a:p>
          <a:p>
            <a:pPr lvl="1"/>
            <a:r>
              <a:rPr lang="uk-UA" dirty="0"/>
              <a:t>Дифузне відбиття</a:t>
            </a:r>
            <a:r>
              <a:rPr lang="en-US" dirty="0"/>
              <a:t>/diffuse lighting</a:t>
            </a:r>
            <a:endParaRPr lang="uk-U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E1942-95F2-DCEA-FAF7-124DCF08B153}"/>
              </a:ext>
            </a:extLst>
          </p:cNvPr>
          <p:cNvSpPr txBox="1"/>
          <p:nvPr/>
        </p:nvSpPr>
        <p:spPr>
          <a:xfrm>
            <a:off x="10045563" y="3115676"/>
            <a:ext cx="1947717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Ці відбитті промені можуть далі відбиватися у сцені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світі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B98A8315-03E0-8E32-AD7A-25E4B3DFD53A}"/>
              </a:ext>
            </a:extLst>
          </p:cNvPr>
          <p:cNvSpPr/>
          <p:nvPr/>
        </p:nvSpPr>
        <p:spPr>
          <a:xfrm rot="6508129">
            <a:off x="7929854" y="3371830"/>
            <a:ext cx="1096883" cy="1170894"/>
          </a:xfrm>
          <a:prstGeom prst="pie">
            <a:avLst>
              <a:gd name="adj1" fmla="val 5400000"/>
              <a:gd name="adj2" fmla="val 16200000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C4D33-DFD0-610E-2B3B-7AA0F02E059A}"/>
              </a:ext>
            </a:extLst>
          </p:cNvPr>
          <p:cNvCxnSpPr>
            <a:cxnSpLocks/>
          </p:cNvCxnSpPr>
          <p:nvPr/>
        </p:nvCxnSpPr>
        <p:spPr>
          <a:xfrm flipV="1">
            <a:off x="8481759" y="3370727"/>
            <a:ext cx="0" cy="57942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24FC24-90B8-37B7-7F6A-143E039C02A8}"/>
              </a:ext>
            </a:extLst>
          </p:cNvPr>
          <p:cNvCxnSpPr>
            <a:cxnSpLocks/>
          </p:cNvCxnSpPr>
          <p:nvPr/>
        </p:nvCxnSpPr>
        <p:spPr>
          <a:xfrm flipH="1" flipV="1">
            <a:off x="8213540" y="3447048"/>
            <a:ext cx="268219" cy="51735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70A596-2599-D161-CF1F-3985BEB4F11F}"/>
              </a:ext>
            </a:extLst>
          </p:cNvPr>
          <p:cNvCxnSpPr>
            <a:cxnSpLocks/>
          </p:cNvCxnSpPr>
          <p:nvPr/>
        </p:nvCxnSpPr>
        <p:spPr>
          <a:xfrm flipH="1" flipV="1">
            <a:off x="8000496" y="3712855"/>
            <a:ext cx="464912" cy="24442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FA5756-1255-4E11-B79E-DC6E030F9FE4}"/>
              </a:ext>
            </a:extLst>
          </p:cNvPr>
          <p:cNvCxnSpPr>
            <a:cxnSpLocks/>
          </p:cNvCxnSpPr>
          <p:nvPr/>
        </p:nvCxnSpPr>
        <p:spPr>
          <a:xfrm flipV="1">
            <a:off x="8500756" y="3466600"/>
            <a:ext cx="279291" cy="47374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9EEF5E-69F6-2A45-DBEA-F3B360014A75}"/>
              </a:ext>
            </a:extLst>
          </p:cNvPr>
          <p:cNvCxnSpPr>
            <a:cxnSpLocks/>
          </p:cNvCxnSpPr>
          <p:nvPr/>
        </p:nvCxnSpPr>
        <p:spPr>
          <a:xfrm flipV="1">
            <a:off x="8502533" y="3774767"/>
            <a:ext cx="485224" cy="1896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A0BFBA-F6A8-DBF8-7D11-C8BB39ED6967}"/>
              </a:ext>
            </a:extLst>
          </p:cNvPr>
          <p:cNvCxnSpPr>
            <a:cxnSpLocks/>
          </p:cNvCxnSpPr>
          <p:nvPr/>
        </p:nvCxnSpPr>
        <p:spPr>
          <a:xfrm>
            <a:off x="8500755" y="3957278"/>
            <a:ext cx="391297" cy="11541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606BC6-3295-0B37-9AB7-C6E8F11FC937}"/>
              </a:ext>
            </a:extLst>
          </p:cNvPr>
          <p:cNvCxnSpPr>
            <a:cxnSpLocks/>
          </p:cNvCxnSpPr>
          <p:nvPr/>
        </p:nvCxnSpPr>
        <p:spPr>
          <a:xfrm flipV="1">
            <a:off x="8892052" y="3134227"/>
            <a:ext cx="443163" cy="95651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6227E7-7F9C-E273-C88E-1091E06FAC0A}"/>
              </a:ext>
            </a:extLst>
          </p:cNvPr>
          <p:cNvCxnSpPr>
            <a:cxnSpLocks/>
          </p:cNvCxnSpPr>
          <p:nvPr/>
        </p:nvCxnSpPr>
        <p:spPr>
          <a:xfrm flipH="1" flipV="1">
            <a:off x="6692143" y="2514601"/>
            <a:ext cx="1782691" cy="144479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AC7E3D-9E36-69D4-CEA1-C69670D3B436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E7FD0F-5A43-0CC5-C037-2B662EBB028E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AC2990-EB41-48A1-DBCE-6C92B0ADAFDD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EAEBAEA-0032-31F4-C8B6-87BFC86357EC}"/>
              </a:ext>
            </a:extLst>
          </p:cNvPr>
          <p:cNvSpPr/>
          <p:nvPr/>
        </p:nvSpPr>
        <p:spPr>
          <a:xfrm>
            <a:off x="8780047" y="3964406"/>
            <a:ext cx="233281" cy="24631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9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 animBg="1"/>
      <p:bldP spid="13" grpId="0" animBg="1"/>
      <p:bldP spid="15" grpId="0" animBg="1"/>
      <p:bldP spid="15" grpId="1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395-45CB-4CE7-F302-BC1FBD7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Світло</a:t>
            </a:r>
            <a:endParaRPr lang="en-US" dirty="0"/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2DA66369-207D-31ED-A98B-8C2300962828}"/>
              </a:ext>
            </a:extLst>
          </p:cNvPr>
          <p:cNvSpPr/>
          <p:nvPr/>
        </p:nvSpPr>
        <p:spPr>
          <a:xfrm>
            <a:off x="11121904" y="1405140"/>
            <a:ext cx="914400" cy="848220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7934" y="1872807"/>
              <a:ext cx="947585" cy="947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85" cy="94758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76391" ay="646365" az="3036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7ED17E0A-9A01-17A3-DB3C-D1580D484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7934" y="1872807"/>
                <a:ext cx="947585" cy="947585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8BDA84-3D50-6615-1F7C-05BC1E135A9D}"/>
              </a:ext>
            </a:extLst>
          </p:cNvPr>
          <p:cNvCxnSpPr/>
          <p:nvPr/>
        </p:nvCxnSpPr>
        <p:spPr>
          <a:xfrm flipV="1">
            <a:off x="7446258" y="3964406"/>
            <a:ext cx="240631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73EA4-1787-21A7-4931-29CA9253F618}"/>
              </a:ext>
            </a:extLst>
          </p:cNvPr>
          <p:cNvCxnSpPr>
            <a:cxnSpLocks/>
          </p:cNvCxnSpPr>
          <p:nvPr/>
        </p:nvCxnSpPr>
        <p:spPr>
          <a:xfrm>
            <a:off x="7686889" y="3964406"/>
            <a:ext cx="37297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D0C6AB-2EA3-96D3-C71E-91BB23DDA585}"/>
              </a:ext>
            </a:extLst>
          </p:cNvPr>
          <p:cNvCxnSpPr>
            <a:cxnSpLocks/>
          </p:cNvCxnSpPr>
          <p:nvPr/>
        </p:nvCxnSpPr>
        <p:spPr>
          <a:xfrm flipV="1">
            <a:off x="8050843" y="3964406"/>
            <a:ext cx="75198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CF698-D922-9D77-5996-C4D272D7CB28}"/>
              </a:ext>
            </a:extLst>
          </p:cNvPr>
          <p:cNvCxnSpPr>
            <a:cxnSpLocks/>
          </p:cNvCxnSpPr>
          <p:nvPr/>
        </p:nvCxnSpPr>
        <p:spPr>
          <a:xfrm flipH="1" flipV="1">
            <a:off x="8126041" y="3964406"/>
            <a:ext cx="72691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2AE207-98C4-7576-3186-D2CE2B6A7627}"/>
              </a:ext>
            </a:extLst>
          </p:cNvPr>
          <p:cNvCxnSpPr>
            <a:cxnSpLocks/>
          </p:cNvCxnSpPr>
          <p:nvPr/>
        </p:nvCxnSpPr>
        <p:spPr>
          <a:xfrm flipV="1">
            <a:off x="8198732" y="3964406"/>
            <a:ext cx="228099" cy="156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A3B0A0-708C-77E5-BB52-2B855C926296}"/>
              </a:ext>
            </a:extLst>
          </p:cNvPr>
          <p:cNvCxnSpPr>
            <a:cxnSpLocks/>
          </p:cNvCxnSpPr>
          <p:nvPr/>
        </p:nvCxnSpPr>
        <p:spPr>
          <a:xfrm flipH="1" flipV="1">
            <a:off x="8426831" y="3964406"/>
            <a:ext cx="138362" cy="48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583B4E-94EA-E95F-784F-AA48ED4E58E0}"/>
              </a:ext>
            </a:extLst>
          </p:cNvPr>
          <p:cNvCxnSpPr>
            <a:cxnSpLocks/>
          </p:cNvCxnSpPr>
          <p:nvPr/>
        </p:nvCxnSpPr>
        <p:spPr>
          <a:xfrm flipH="1" flipV="1">
            <a:off x="8565193" y="4012532"/>
            <a:ext cx="174459" cy="1082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158321-42F1-30D1-BA04-97C177188C19}"/>
              </a:ext>
            </a:extLst>
          </p:cNvPr>
          <p:cNvCxnSpPr>
            <a:cxnSpLocks/>
          </p:cNvCxnSpPr>
          <p:nvPr/>
        </p:nvCxnSpPr>
        <p:spPr>
          <a:xfrm flipH="1">
            <a:off x="8739652" y="4060659"/>
            <a:ext cx="437149" cy="601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E2C818-DC05-DA9A-10F3-EDC6A243E2DE}"/>
              </a:ext>
            </a:extLst>
          </p:cNvPr>
          <p:cNvCxnSpPr>
            <a:cxnSpLocks/>
          </p:cNvCxnSpPr>
          <p:nvPr/>
        </p:nvCxnSpPr>
        <p:spPr>
          <a:xfrm flipV="1">
            <a:off x="9176801" y="396440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286A1-BD35-92EC-C672-ECCF09FB6331}"/>
              </a:ext>
            </a:extLst>
          </p:cNvPr>
          <p:cNvCxnSpPr>
            <a:cxnSpLocks/>
          </p:cNvCxnSpPr>
          <p:nvPr/>
        </p:nvCxnSpPr>
        <p:spPr>
          <a:xfrm flipH="1" flipV="1">
            <a:off x="9257010" y="3964406"/>
            <a:ext cx="240631" cy="24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E9B7E5-F26C-4572-306F-EBEB969A1490}"/>
              </a:ext>
            </a:extLst>
          </p:cNvPr>
          <p:cNvCxnSpPr>
            <a:cxnSpLocks/>
          </p:cNvCxnSpPr>
          <p:nvPr/>
        </p:nvCxnSpPr>
        <p:spPr>
          <a:xfrm flipV="1">
            <a:off x="9497641" y="3892216"/>
            <a:ext cx="80209" cy="96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84948E-C732-8C77-5595-B9D2909D2F4C}"/>
              </a:ext>
            </a:extLst>
          </p:cNvPr>
          <p:cNvCxnSpPr>
            <a:cxnSpLocks/>
          </p:cNvCxnSpPr>
          <p:nvPr/>
        </p:nvCxnSpPr>
        <p:spPr>
          <a:xfrm flipH="1" flipV="1">
            <a:off x="9577850" y="3892216"/>
            <a:ext cx="240631" cy="168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3C0777-51C0-17F0-E822-1F0CBE4CFA9D}"/>
              </a:ext>
            </a:extLst>
          </p:cNvPr>
          <p:cNvCxnSpPr>
            <a:cxnSpLocks/>
          </p:cNvCxnSpPr>
          <p:nvPr/>
        </p:nvCxnSpPr>
        <p:spPr>
          <a:xfrm flipH="1">
            <a:off x="9818481" y="3940342"/>
            <a:ext cx="320840" cy="1203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9E200D-3E81-71CD-3EE7-88F14A8AC072}"/>
              </a:ext>
            </a:extLst>
          </p:cNvPr>
          <p:cNvCxnSpPr>
            <a:cxnSpLocks/>
          </p:cNvCxnSpPr>
          <p:nvPr/>
        </p:nvCxnSpPr>
        <p:spPr>
          <a:xfrm>
            <a:off x="10139321" y="3940342"/>
            <a:ext cx="320847" cy="1503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E56D98-8F34-C0FA-6D26-DD78086E9284}"/>
              </a:ext>
            </a:extLst>
          </p:cNvPr>
          <p:cNvCxnSpPr>
            <a:cxnSpLocks/>
          </p:cNvCxnSpPr>
          <p:nvPr/>
        </p:nvCxnSpPr>
        <p:spPr>
          <a:xfrm flipH="1">
            <a:off x="10299744" y="2026308"/>
            <a:ext cx="1200604" cy="19862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B11B6B-8D53-06F2-6195-CC6B852EE99D}"/>
              </a:ext>
            </a:extLst>
          </p:cNvPr>
          <p:cNvCxnSpPr>
            <a:cxnSpLocks/>
          </p:cNvCxnSpPr>
          <p:nvPr/>
        </p:nvCxnSpPr>
        <p:spPr>
          <a:xfrm flipH="1">
            <a:off x="10007525" y="4033685"/>
            <a:ext cx="297714" cy="1804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032F497-6DA7-A409-D393-C579C01FB8C2}"/>
              </a:ext>
            </a:extLst>
          </p:cNvPr>
          <p:cNvCxnSpPr>
            <a:cxnSpLocks/>
          </p:cNvCxnSpPr>
          <p:nvPr/>
        </p:nvCxnSpPr>
        <p:spPr>
          <a:xfrm>
            <a:off x="10007525" y="4213059"/>
            <a:ext cx="230058" cy="25065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A1EDC1-B879-3514-3731-4F673A21EE73}"/>
              </a:ext>
            </a:extLst>
          </p:cNvPr>
          <p:cNvCxnSpPr>
            <a:cxnSpLocks/>
          </p:cNvCxnSpPr>
          <p:nvPr/>
        </p:nvCxnSpPr>
        <p:spPr>
          <a:xfrm flipH="1">
            <a:off x="10122554" y="4463716"/>
            <a:ext cx="115029" cy="23014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65184A-23E8-A27C-AF69-C586F0057E3D}"/>
              </a:ext>
            </a:extLst>
          </p:cNvPr>
          <p:cNvCxnSpPr>
            <a:cxnSpLocks/>
          </p:cNvCxnSpPr>
          <p:nvPr/>
        </p:nvCxnSpPr>
        <p:spPr>
          <a:xfrm flipH="1" flipV="1">
            <a:off x="9818481" y="4552390"/>
            <a:ext cx="320840" cy="14146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76627D-C463-E9FB-FDEC-BFC5FD237067}"/>
              </a:ext>
            </a:extLst>
          </p:cNvPr>
          <p:cNvCxnSpPr>
            <a:cxnSpLocks/>
          </p:cNvCxnSpPr>
          <p:nvPr/>
        </p:nvCxnSpPr>
        <p:spPr>
          <a:xfrm>
            <a:off x="9818481" y="4552390"/>
            <a:ext cx="75837" cy="30235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F183C1-A880-DA44-F24F-5922FA8CED9F}"/>
              </a:ext>
            </a:extLst>
          </p:cNvPr>
          <p:cNvCxnSpPr>
            <a:cxnSpLocks/>
          </p:cNvCxnSpPr>
          <p:nvPr/>
        </p:nvCxnSpPr>
        <p:spPr>
          <a:xfrm flipH="1">
            <a:off x="9497641" y="4854743"/>
            <a:ext cx="396677" cy="8867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C88496-6FBC-6ED6-1101-99F7CC96CC9D}"/>
              </a:ext>
            </a:extLst>
          </p:cNvPr>
          <p:cNvCxnSpPr>
            <a:cxnSpLocks/>
          </p:cNvCxnSpPr>
          <p:nvPr/>
        </p:nvCxnSpPr>
        <p:spPr>
          <a:xfrm flipV="1">
            <a:off x="9497641" y="4338387"/>
            <a:ext cx="40104" cy="60502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A83EC1-81E9-3CE2-B4AB-7A324597235F}"/>
              </a:ext>
            </a:extLst>
          </p:cNvPr>
          <p:cNvCxnSpPr>
            <a:cxnSpLocks/>
          </p:cNvCxnSpPr>
          <p:nvPr/>
        </p:nvCxnSpPr>
        <p:spPr>
          <a:xfrm flipH="1">
            <a:off x="9027861" y="4338387"/>
            <a:ext cx="509884" cy="1664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982B7DD-7C6C-80EA-515F-99BF513BBC6A}"/>
              </a:ext>
            </a:extLst>
          </p:cNvPr>
          <p:cNvCxnSpPr>
            <a:cxnSpLocks/>
          </p:cNvCxnSpPr>
          <p:nvPr/>
        </p:nvCxnSpPr>
        <p:spPr>
          <a:xfrm>
            <a:off x="9039893" y="4501314"/>
            <a:ext cx="0" cy="2571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D0F92AB-3AD6-4D84-E575-6BBBC169DE6E}"/>
              </a:ext>
            </a:extLst>
          </p:cNvPr>
          <p:cNvCxnSpPr>
            <a:cxnSpLocks/>
          </p:cNvCxnSpPr>
          <p:nvPr/>
        </p:nvCxnSpPr>
        <p:spPr>
          <a:xfrm flipH="1" flipV="1">
            <a:off x="8759157" y="4501314"/>
            <a:ext cx="280736" cy="2571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F169FA2-1930-088E-B8B3-6AC2C4A2CF88}"/>
              </a:ext>
            </a:extLst>
          </p:cNvPr>
          <p:cNvCxnSpPr>
            <a:cxnSpLocks/>
          </p:cNvCxnSpPr>
          <p:nvPr/>
        </p:nvCxnSpPr>
        <p:spPr>
          <a:xfrm flipH="1">
            <a:off x="8683320" y="4501314"/>
            <a:ext cx="75836" cy="44210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AF3CA1-8111-DF0A-0A97-B82E20D7B98E}"/>
              </a:ext>
            </a:extLst>
          </p:cNvPr>
          <p:cNvCxnSpPr>
            <a:cxnSpLocks/>
          </p:cNvCxnSpPr>
          <p:nvPr/>
        </p:nvCxnSpPr>
        <p:spPr>
          <a:xfrm flipH="1" flipV="1">
            <a:off x="8312781" y="4678391"/>
            <a:ext cx="377559" cy="25076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8E4897-1310-50E9-3070-74D380BE59CA}"/>
              </a:ext>
            </a:extLst>
          </p:cNvPr>
          <p:cNvCxnSpPr>
            <a:cxnSpLocks/>
          </p:cNvCxnSpPr>
          <p:nvPr/>
        </p:nvCxnSpPr>
        <p:spPr>
          <a:xfrm flipV="1">
            <a:off x="8312781" y="4421606"/>
            <a:ext cx="236825" cy="2567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48EF6F-E420-C8C8-80BD-C5872E2D782F}"/>
              </a:ext>
            </a:extLst>
          </p:cNvPr>
          <p:cNvCxnSpPr>
            <a:cxnSpLocks/>
          </p:cNvCxnSpPr>
          <p:nvPr/>
        </p:nvCxnSpPr>
        <p:spPr>
          <a:xfrm flipH="1" flipV="1">
            <a:off x="8213540" y="4317444"/>
            <a:ext cx="345352" cy="10416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C6EDBC-AD30-7CBE-6C26-45E173B793DC}"/>
              </a:ext>
            </a:extLst>
          </p:cNvPr>
          <p:cNvCxnSpPr>
            <a:cxnSpLocks/>
          </p:cNvCxnSpPr>
          <p:nvPr/>
        </p:nvCxnSpPr>
        <p:spPr>
          <a:xfrm flipV="1">
            <a:off x="8213540" y="4030581"/>
            <a:ext cx="76934" cy="28686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72191F-D2CF-63ED-0DA1-681FFA20259C}"/>
              </a:ext>
            </a:extLst>
          </p:cNvPr>
          <p:cNvCxnSpPr>
            <a:cxnSpLocks/>
          </p:cNvCxnSpPr>
          <p:nvPr/>
        </p:nvCxnSpPr>
        <p:spPr>
          <a:xfrm flipH="1" flipV="1">
            <a:off x="6631891" y="2514601"/>
            <a:ext cx="1668484" cy="15287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2E9C56D-22F9-5659-3353-33CF89DAAFE8}"/>
              </a:ext>
            </a:extLst>
          </p:cNvPr>
          <p:cNvSpPr txBox="1"/>
          <p:nvPr/>
        </p:nvSpPr>
        <p:spPr>
          <a:xfrm>
            <a:off x="8126042" y="425557"/>
            <a:ext cx="2447458" cy="175432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Промінь може проникати всередину об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єкту, відбиватися у нього, та виходити з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іншої частини об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єкту до камери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D076FD-72AD-991A-6169-ACA83067F2FB}"/>
              </a:ext>
            </a:extLst>
          </p:cNvPr>
          <p:cNvSpPr txBox="1"/>
          <p:nvPr/>
        </p:nvSpPr>
        <p:spPr>
          <a:xfrm>
            <a:off x="7446258" y="5215690"/>
            <a:ext cx="2249721" cy="120032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 явище називаємо </a:t>
            </a:r>
            <a:r>
              <a:rPr lang="uk-UA" b="1" dirty="0">
                <a:solidFill>
                  <a:schemeClr val="bg1"/>
                </a:solidFill>
                <a:latin typeface="YouTube Sans"/>
              </a:rPr>
              <a:t>підповерхневе розсіювання</a:t>
            </a:r>
            <a:r>
              <a:rPr lang="en-US" b="1" dirty="0">
                <a:solidFill>
                  <a:schemeClr val="bg1"/>
                </a:solidFill>
                <a:latin typeface="YouTube Sans"/>
              </a:rPr>
              <a:t>/sub-surface scattering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C748DC-FDD7-1A8E-1667-DBDD1454E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07700" cy="4351337"/>
          </a:xfrm>
        </p:spPr>
        <p:txBody>
          <a:bodyPr>
            <a:normAutofit/>
          </a:bodyPr>
          <a:lstStyle/>
          <a:p>
            <a:r>
              <a:rPr lang="uk-UA" dirty="0"/>
              <a:t>До</a:t>
            </a:r>
            <a:r>
              <a:rPr lang="en-US" dirty="0"/>
              <a:t> </a:t>
            </a:r>
            <a:r>
              <a:rPr lang="uk-UA" dirty="0"/>
              <a:t>цього моменту ми розглядали, як колір світла змінюється під час взаємодії з об</a:t>
            </a:r>
            <a:r>
              <a:rPr lang="en-US" dirty="0"/>
              <a:t>’</a:t>
            </a:r>
            <a:r>
              <a:rPr lang="uk-UA" dirty="0"/>
              <a:t>єктом</a:t>
            </a:r>
          </a:p>
          <a:p>
            <a:r>
              <a:rPr lang="uk-UA" dirty="0"/>
              <a:t>Проте, сам промінь може викликати різні інші явища у цьому процесі</a:t>
            </a:r>
          </a:p>
          <a:p>
            <a:r>
              <a:rPr lang="uk-UA" dirty="0"/>
              <a:t>Ці явища переважно контролюють напрямок променя, та його інтенсивність</a:t>
            </a:r>
          </a:p>
          <a:p>
            <a:r>
              <a:rPr lang="uk-UA" dirty="0"/>
              <a:t>Список явищ</a:t>
            </a:r>
            <a:r>
              <a:rPr lang="en-US" dirty="0"/>
              <a:t>:</a:t>
            </a:r>
            <a:endParaRPr lang="uk-UA" dirty="0"/>
          </a:p>
          <a:p>
            <a:pPr lvl="1"/>
            <a:r>
              <a:rPr lang="uk-UA" dirty="0"/>
              <a:t>Дзеркальне відбиття</a:t>
            </a:r>
            <a:r>
              <a:rPr lang="en-US" dirty="0"/>
              <a:t>/specular lighting</a:t>
            </a:r>
          </a:p>
          <a:p>
            <a:pPr lvl="1"/>
            <a:r>
              <a:rPr lang="uk-UA" dirty="0"/>
              <a:t>Дифузне відбиття</a:t>
            </a:r>
            <a:r>
              <a:rPr lang="en-US" dirty="0"/>
              <a:t>/diffuse lighting</a:t>
            </a:r>
            <a:endParaRPr lang="uk-UA" dirty="0"/>
          </a:p>
          <a:p>
            <a:pPr lvl="1"/>
            <a:r>
              <a:rPr lang="uk-UA" dirty="0"/>
              <a:t>Підповерхневе розсіювання</a:t>
            </a:r>
            <a:r>
              <a:rPr lang="en-US" dirty="0"/>
              <a:t>/sub-surface scattering</a:t>
            </a:r>
            <a:endParaRPr lang="uk-UA" dirty="0"/>
          </a:p>
          <a:p>
            <a:pPr lvl="1"/>
            <a:r>
              <a:rPr lang="uk-UA" dirty="0"/>
              <a:t>Тощо</a:t>
            </a:r>
          </a:p>
        </p:txBody>
      </p:sp>
    </p:spTree>
    <p:extLst>
      <p:ext uri="{BB962C8B-B14F-4D97-AF65-F5344CB8AC3E}">
        <p14:creationId xmlns:p14="http://schemas.microsoft.com/office/powerpoint/2010/main" val="1678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105823</TotalTime>
  <Words>4407</Words>
  <Application>Microsoft Office PowerPoint</Application>
  <PresentationFormat>Widescreen</PresentationFormat>
  <Paragraphs>564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Cambria Math</vt:lpstr>
      <vt:lpstr>Century Schoolbook</vt:lpstr>
      <vt:lpstr>Wingdings 2</vt:lpstr>
      <vt:lpstr>YouTube Sans</vt:lpstr>
      <vt:lpstr>View</vt:lpstr>
      <vt:lpstr>Освітлення Фонга</vt:lpstr>
      <vt:lpstr>Світло</vt:lpstr>
      <vt:lpstr>Колір</vt:lpstr>
      <vt:lpstr>Колір</vt:lpstr>
      <vt:lpstr>Колір</vt:lpstr>
      <vt:lpstr>Queue Live Coding</vt:lpstr>
      <vt:lpstr>Світло</vt:lpstr>
      <vt:lpstr>Світло</vt:lpstr>
      <vt:lpstr>Світло</vt:lpstr>
      <vt:lpstr>Світло</vt:lpstr>
      <vt:lpstr>Світло</vt:lpstr>
      <vt:lpstr>Світло</vt:lpstr>
      <vt:lpstr>Світло</vt:lpstr>
      <vt:lpstr>Освітлення Фонга</vt:lpstr>
      <vt:lpstr>Освітлення Фонга</vt:lpstr>
      <vt:lpstr>Освітлення Фонга</vt:lpstr>
      <vt:lpstr>Освітлення Фонга</vt:lpstr>
      <vt:lpstr>Освітлення Фонга</vt:lpstr>
      <vt:lpstr>Навколишнє світло</vt:lpstr>
      <vt:lpstr>Навколишнє світло</vt:lpstr>
      <vt:lpstr>Queue Live Coding</vt:lpstr>
      <vt:lpstr>Дифузне відбиття</vt:lpstr>
      <vt:lpstr>Дифузне відбиття</vt:lpstr>
      <vt:lpstr>Дифузне відбиття</vt:lpstr>
      <vt:lpstr>Система координат</vt:lpstr>
      <vt:lpstr>Система координат</vt:lpstr>
      <vt:lpstr>Дифузне відбиття</vt:lpstr>
      <vt:lpstr>Дифузне відбиття</vt:lpstr>
      <vt:lpstr>Дифузне відбиття</vt:lpstr>
      <vt:lpstr>Дифузне відбиття</vt:lpstr>
      <vt:lpstr>Дифузне відбиття</vt:lpstr>
      <vt:lpstr>Дифузне відбиття</vt:lpstr>
      <vt:lpstr>Дифузне відбиття</vt:lpstr>
      <vt:lpstr>Дифузне відбиття</vt:lpstr>
      <vt:lpstr>Дифузне відбиття</vt:lpstr>
      <vt:lpstr>Дифузне відбиття</vt:lpstr>
      <vt:lpstr>Дифузне відбиття</vt:lpstr>
      <vt:lpstr>Дифузне відбиття</vt:lpstr>
      <vt:lpstr>Дифузне відбиття</vt:lpstr>
      <vt:lpstr>Дифузне відбиття</vt:lpstr>
      <vt:lpstr>Queue Live Coding</vt:lpstr>
      <vt:lpstr>Дзеркальне відбиття</vt:lpstr>
      <vt:lpstr>Дзеркальне відбиття</vt:lpstr>
      <vt:lpstr>Вектор відбиття</vt:lpstr>
      <vt:lpstr>Вектор відбиття</vt:lpstr>
      <vt:lpstr>Вектор відбиття</vt:lpstr>
      <vt:lpstr>Дзеркальне відбиття</vt:lpstr>
      <vt:lpstr>Дзеркальне відбиття</vt:lpstr>
      <vt:lpstr>Дзеркальне відбиття</vt:lpstr>
      <vt:lpstr>Дзеркальне відбиття</vt:lpstr>
      <vt:lpstr>Queue Live Coding</vt:lpstr>
      <vt:lpstr>Перетворення нормалів</vt:lpstr>
      <vt:lpstr>Перетворення нормалів</vt:lpstr>
      <vt:lpstr>Перетворення нормалів</vt:lpstr>
      <vt:lpstr>Перетворення нормалів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Michael Smith</cp:lastModifiedBy>
  <cp:revision>156</cp:revision>
  <dcterms:created xsi:type="dcterms:W3CDTF">2022-06-14T01:17:22Z</dcterms:created>
  <dcterms:modified xsi:type="dcterms:W3CDTF">2023-12-31T17:55:02Z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